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8" r:id="rId4"/>
    <p:sldId id="276" r:id="rId5"/>
    <p:sldId id="277" r:id="rId6"/>
    <p:sldId id="260" r:id="rId7"/>
    <p:sldId id="261" r:id="rId8"/>
    <p:sldId id="262" r:id="rId9"/>
    <p:sldId id="270" r:id="rId10"/>
    <p:sldId id="271" r:id="rId11"/>
    <p:sldId id="272" r:id="rId12"/>
    <p:sldId id="273" r:id="rId13"/>
    <p:sldId id="263" r:id="rId14"/>
    <p:sldId id="274" r:id="rId15"/>
    <p:sldId id="266" r:id="rId16"/>
    <p:sldId id="267" r:id="rId17"/>
    <p:sldId id="279" r:id="rId18"/>
    <p:sldId id="280" r:id="rId19"/>
    <p:sldId id="281" r:id="rId20"/>
    <p:sldId id="282" r:id="rId21"/>
    <p:sldId id="268" r:id="rId22"/>
    <p:sldId id="275" r:id="rId23"/>
    <p:sldId id="26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C6E83-2C7B-48CC-B50C-63231994564D}" type="datetimeFigureOut">
              <a:rPr lang="cs-CZ" smtClean="0"/>
              <a:pPr/>
              <a:t>27.6.2016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00998-F32B-46F0-9C55-BF5881BD88E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00998-F32B-46F0-9C55-BF5881BD88E6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00998-F32B-46F0-9C55-BF5881BD88E6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F74F8-793D-4FBA-8D92-01E1BE7BBA1E}" type="datetime1">
              <a:rPr lang="cs-CZ" smtClean="0"/>
              <a:pPr/>
              <a:t>27.6.2016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57D5-5125-44EA-8955-D18B3479160F}" type="datetime1">
              <a:rPr lang="cs-CZ" smtClean="0"/>
              <a:pPr/>
              <a:t>27.6.2016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0CAB-0A3C-4C2A-9601-56C500C56465}" type="datetime1">
              <a:rPr lang="cs-CZ" smtClean="0"/>
              <a:pPr/>
              <a:t>27.6.2016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91C81-6ABC-487A-8FC8-E2D09D386D6B}" type="datetime1">
              <a:rPr lang="cs-CZ" smtClean="0"/>
              <a:pPr/>
              <a:t>27.6.2016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65406-248D-4F73-A4FF-E34AD1937BA1}" type="datetime1">
              <a:rPr lang="cs-CZ" smtClean="0"/>
              <a:pPr/>
              <a:t>27.6.2016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4FF8-727A-44AD-9150-24B8679CE1A5}" type="datetime1">
              <a:rPr lang="cs-CZ" smtClean="0"/>
              <a:pPr/>
              <a:t>27.6.2016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349C1-3F5C-4D5E-BE49-3F93D9E66FFE}" type="datetime1">
              <a:rPr lang="cs-CZ" smtClean="0"/>
              <a:pPr/>
              <a:t>27.6.2016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668-3C2D-41A9-9C49-1DACC570BCFD}" type="datetime1">
              <a:rPr lang="cs-CZ" smtClean="0"/>
              <a:pPr/>
              <a:t>27.6.2016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424-B1EC-4F51-8FBD-C20760B5F0D2}" type="datetime1">
              <a:rPr lang="cs-CZ" smtClean="0"/>
              <a:pPr/>
              <a:t>27.6.2016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970D-6E04-4C59-B654-55EBADBD3AF9}" type="datetime1">
              <a:rPr lang="cs-CZ" smtClean="0"/>
              <a:pPr/>
              <a:t>27.6.2016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98FE-3AC5-4E1B-BA3C-8E0E1712CA7C}" type="datetime1">
              <a:rPr lang="cs-CZ" smtClean="0"/>
              <a:pPr/>
              <a:t>27.6.2016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855D4-02B5-4B5C-A2B4-E9A2CAE0C14C}" type="datetime1">
              <a:rPr lang="cs-CZ" smtClean="0"/>
              <a:pPr/>
              <a:t>27.6.2016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pp@poradna-vrchlabi.cz" TargetMode="External"/><Relationship Id="rId2" Type="http://schemas.openxmlformats.org/officeDocument/2006/relationships/hyperlink" Target="http://www.poradna-vrchlab&#237;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4176463"/>
          </a:xfrm>
        </p:spPr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Centrum psychologické podpory, z.s.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3600" b="1" dirty="0" smtClean="0"/>
          </a:p>
          <a:p>
            <a:r>
              <a:rPr lang="cs-CZ" sz="3600" b="1" dirty="0" smtClean="0"/>
              <a:t>Výroční zpráva za rok 2015</a:t>
            </a:r>
          </a:p>
          <a:p>
            <a:endParaRPr lang="cs-CZ" sz="9600" b="1" dirty="0"/>
          </a:p>
        </p:txBody>
      </p:sp>
      <p:pic>
        <p:nvPicPr>
          <p:cNvPr id="4" name="Obrázek 3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548680"/>
            <a:ext cx="1905000" cy="22002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cíl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Základním </a:t>
            </a:r>
            <a:r>
              <a:rPr lang="cs-CZ" sz="2000" b="1" dirty="0"/>
              <a:t>cílem </a:t>
            </a:r>
            <a:r>
              <a:rPr lang="cs-CZ" sz="2000" dirty="0"/>
              <a:t>naší práce je akutní řešení problémů klienta. Počítáme se </a:t>
            </a:r>
          </a:p>
          <a:p>
            <a:pPr>
              <a:buNone/>
            </a:pPr>
            <a:r>
              <a:rPr lang="cs-CZ" sz="2000" dirty="0"/>
              <a:t>střednědobou intervencí, kdy by měla být klientovi </a:t>
            </a:r>
            <a:r>
              <a:rPr lang="cs-CZ" sz="2000" dirty="0" smtClean="0"/>
              <a:t>poskytnuta </a:t>
            </a:r>
            <a:r>
              <a:rPr lang="cs-CZ" sz="2000" dirty="0"/>
              <a:t>podpora a </a:t>
            </a:r>
          </a:p>
          <a:p>
            <a:pPr>
              <a:buNone/>
            </a:pPr>
            <a:r>
              <a:rPr lang="cs-CZ" sz="2000" dirty="0" smtClean="0"/>
              <a:t>doprovázení </a:t>
            </a:r>
            <a:r>
              <a:rPr lang="cs-CZ" sz="2000" dirty="0"/>
              <a:t>v jeho problému do té míry, kdy se klient v problému zorientuje, </a:t>
            </a:r>
          </a:p>
          <a:p>
            <a:pPr>
              <a:buNone/>
            </a:pPr>
            <a:r>
              <a:rPr lang="cs-CZ" sz="2000" dirty="0"/>
              <a:t>nalezne možná řešení a bude mít sílu je zrealizovat. Naše práce v </a:t>
            </a:r>
            <a:r>
              <a:rPr lang="cs-CZ" sz="2000" dirty="0" smtClean="0"/>
              <a:t>rámci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odborného  </a:t>
            </a:r>
            <a:r>
              <a:rPr lang="cs-CZ" sz="2000" dirty="0" smtClean="0"/>
              <a:t>sociálního </a:t>
            </a:r>
            <a:r>
              <a:rPr lang="cs-CZ" sz="2000" dirty="0"/>
              <a:t>poradenství nenahrazuje dlouhodobou </a:t>
            </a:r>
            <a:r>
              <a:rPr lang="cs-CZ" sz="2000" dirty="0" smtClean="0"/>
              <a:t>psychoterapii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nebo </a:t>
            </a:r>
            <a:r>
              <a:rPr lang="cs-CZ" sz="2000" dirty="0" smtClean="0"/>
              <a:t>resocializační a edukační činnost.</a:t>
            </a: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FFB9CDC1-2448-42E2-8D66-25D7F23EE40F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Okruh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dirty="0"/>
              <a:t>Služby jsou určeny jednotlivcům, dětem i dospělým, párům i celým rodinám.  </a:t>
            </a:r>
            <a:endParaRPr lang="cs-CZ" sz="2000" dirty="0" smtClean="0"/>
          </a:p>
          <a:p>
            <a:pPr>
              <a:buNone/>
            </a:pPr>
            <a:endParaRPr lang="cs-CZ" sz="900" dirty="0" smtClean="0"/>
          </a:p>
          <a:p>
            <a:pPr>
              <a:buNone/>
            </a:pPr>
            <a:r>
              <a:rPr lang="cs-CZ" sz="2000" dirty="0" smtClean="0"/>
              <a:t>Forma </a:t>
            </a:r>
            <a:r>
              <a:rPr lang="cs-CZ" sz="2000" dirty="0"/>
              <a:t>provozování je ambulantní.</a:t>
            </a:r>
          </a:p>
          <a:p>
            <a:pPr>
              <a:buNone/>
            </a:pPr>
            <a:endParaRPr lang="cs-CZ" sz="900" dirty="0" smtClean="0"/>
          </a:p>
          <a:p>
            <a:pPr>
              <a:buNone/>
            </a:pPr>
            <a:r>
              <a:rPr lang="cs-CZ" sz="2000" dirty="0" smtClean="0"/>
              <a:t>Klientem </a:t>
            </a:r>
            <a:r>
              <a:rPr lang="cs-CZ" sz="2000" dirty="0"/>
              <a:t>Centra psychologické </a:t>
            </a:r>
            <a:r>
              <a:rPr lang="cs-CZ" sz="2000" dirty="0" smtClean="0"/>
              <a:t>podpory,z.s., je </a:t>
            </a:r>
            <a:r>
              <a:rPr lang="cs-CZ" sz="2000" dirty="0"/>
              <a:t>člověk </a:t>
            </a:r>
            <a:r>
              <a:rPr lang="cs-CZ" sz="2000" dirty="0" smtClean="0"/>
              <a:t>starší 3 let, občan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Královéhradeckého </a:t>
            </a:r>
            <a:r>
              <a:rPr lang="cs-CZ" sz="2000" dirty="0"/>
              <a:t>kraje, který se ocitl v nepříznivé sociální situaci pro </a:t>
            </a:r>
            <a:r>
              <a:rPr lang="cs-CZ" sz="2000" dirty="0" smtClean="0"/>
              <a:t>akutní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či chronickou </a:t>
            </a:r>
            <a:r>
              <a:rPr lang="cs-CZ" sz="2000" dirty="0"/>
              <a:t>krizi v osobním, partnerském či rodinném životě a tuto situaci </a:t>
            </a:r>
          </a:p>
          <a:p>
            <a:pPr>
              <a:buNone/>
            </a:pPr>
            <a:r>
              <a:rPr lang="cs-CZ" sz="2000" dirty="0" smtClean="0"/>
              <a:t>	nedokáže </a:t>
            </a:r>
            <a:r>
              <a:rPr lang="cs-CZ" sz="2000" dirty="0"/>
              <a:t>vyřešit vlastními silami ani pomocí jiných veřejně dostupných služeb</a:t>
            </a:r>
            <a:r>
              <a:rPr lang="cs-CZ" sz="2000" dirty="0" smtClean="0"/>
              <a:t>.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Potřeby klientů jsou zejména: pomoc při obnově styku s přirozeným sociálním </a:t>
            </a:r>
          </a:p>
          <a:p>
            <a:pPr>
              <a:buNone/>
            </a:pPr>
            <a:r>
              <a:rPr lang="cs-CZ" sz="2000" dirty="0"/>
              <a:t>prostředím, při vyřizování běžných záležitostí, úpravě styku s dítětem, při řešení </a:t>
            </a:r>
          </a:p>
          <a:p>
            <a:pPr>
              <a:buNone/>
            </a:pPr>
            <a:r>
              <a:rPr lang="cs-CZ" sz="2000" dirty="0"/>
              <a:t>rodinných sporů, </a:t>
            </a:r>
            <a:r>
              <a:rPr lang="cs-CZ" sz="2000" dirty="0" smtClean="0"/>
              <a:t>především </a:t>
            </a:r>
            <a:r>
              <a:rPr lang="cs-CZ" sz="2000" dirty="0"/>
              <a:t>při rozvodových situacích ohledně rodičovských práv </a:t>
            </a:r>
          </a:p>
          <a:p>
            <a:pPr>
              <a:buNone/>
            </a:pPr>
            <a:r>
              <a:rPr lang="cs-CZ" sz="2000" dirty="0"/>
              <a:t>a povinností. Jedná se zejména o lidi s nízkou nebo žádnou podporou svých </a:t>
            </a:r>
          </a:p>
          <a:p>
            <a:pPr>
              <a:buNone/>
            </a:pPr>
            <a:r>
              <a:rPr lang="cs-CZ" sz="2000" dirty="0"/>
              <a:t>nejbližších, se špatnými životními návyky, osoby ohrožené závislostí na </a:t>
            </a:r>
          </a:p>
          <a:p>
            <a:pPr>
              <a:buNone/>
            </a:pPr>
            <a:r>
              <a:rPr lang="cs-CZ" sz="2000" dirty="0"/>
              <a:t>návykových látkách, s kumulovanými problémy</a:t>
            </a:r>
            <a:r>
              <a:rPr lang="cs-CZ" sz="2000" dirty="0" smtClean="0"/>
              <a:t>.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Jsou </a:t>
            </a:r>
            <a:r>
              <a:rPr lang="cs-CZ" sz="2000" dirty="0" smtClean="0"/>
              <a:t>to jednotlivci/děti </a:t>
            </a:r>
            <a:r>
              <a:rPr lang="cs-CZ" sz="2000" dirty="0"/>
              <a:t>i </a:t>
            </a:r>
            <a:r>
              <a:rPr lang="cs-CZ" sz="2000" dirty="0" smtClean="0"/>
              <a:t>dospělí/, </a:t>
            </a:r>
            <a:r>
              <a:rPr lang="cs-CZ" sz="2000" dirty="0"/>
              <a:t>páry/manželské i partnerské/ a rodiny, kteří se </a:t>
            </a:r>
          </a:p>
          <a:p>
            <a:pPr>
              <a:buNone/>
            </a:pPr>
            <a:r>
              <a:rPr lang="cs-CZ" sz="2000" dirty="0"/>
              <a:t>ocitli v nepříznivé životní situaci, kterou nejsou schopni řešit </a:t>
            </a:r>
            <a:r>
              <a:rPr lang="cs-CZ" sz="2000" dirty="0" smtClean="0"/>
              <a:t>vlastními silami.</a:t>
            </a: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433A2485-1635-4D9A-9358-D3C0C007EBBD}" type="slidenum">
              <a:rPr lang="cs-CZ" smtClean="0"/>
              <a:pPr/>
              <a:t>11</a:t>
            </a:fld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zásady poskytování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u="sng" dirty="0"/>
              <a:t>Individuální </a:t>
            </a:r>
            <a:r>
              <a:rPr lang="cs-CZ" sz="2000" u="sng" dirty="0" smtClean="0"/>
              <a:t>přístup </a:t>
            </a:r>
            <a:r>
              <a:rPr lang="cs-CZ" sz="2000" dirty="0" smtClean="0"/>
              <a:t>: Pracovníci </a:t>
            </a:r>
            <a:r>
              <a:rPr lang="cs-CZ" sz="2000" dirty="0"/>
              <a:t>poradny přistupují k </a:t>
            </a:r>
            <a:r>
              <a:rPr lang="cs-CZ" sz="2000" dirty="0" smtClean="0"/>
              <a:t>uživateli </a:t>
            </a:r>
            <a:r>
              <a:rPr lang="cs-CZ" sz="2000" dirty="0"/>
              <a:t>služby vždy </a:t>
            </a:r>
            <a:r>
              <a:rPr lang="cs-CZ" sz="2000" dirty="0" smtClean="0"/>
              <a:t>  s </a:t>
            </a:r>
            <a:r>
              <a:rPr lang="cs-CZ" sz="2000" dirty="0"/>
              <a:t>ohledem na jeho </a:t>
            </a:r>
            <a:r>
              <a:rPr lang="cs-CZ" sz="2000" dirty="0" smtClean="0"/>
              <a:t>individuální </a:t>
            </a:r>
            <a:r>
              <a:rPr lang="cs-CZ" sz="2000" dirty="0"/>
              <a:t>situaci a odlišné potřeby a schopnosti.</a:t>
            </a:r>
          </a:p>
          <a:p>
            <a:r>
              <a:rPr lang="cs-CZ" sz="2000" u="sng" dirty="0" smtClean="0"/>
              <a:t>Odbornost</a:t>
            </a:r>
            <a:r>
              <a:rPr lang="cs-CZ" sz="2000" dirty="0" smtClean="0"/>
              <a:t>: Pracovníci</a:t>
            </a:r>
            <a:r>
              <a:rPr lang="cs-CZ" sz="2000" dirty="0"/>
              <a:t>, kteří poskytují nabízené sociální služby, tj. psycholog, manželský a </a:t>
            </a:r>
            <a:r>
              <a:rPr lang="cs-CZ" sz="2000" dirty="0" smtClean="0"/>
              <a:t>rodinný </a:t>
            </a:r>
            <a:r>
              <a:rPr lang="cs-CZ" sz="2000" dirty="0"/>
              <a:t>poradce</a:t>
            </a:r>
            <a:r>
              <a:rPr lang="cs-CZ" sz="2000" dirty="0" smtClean="0"/>
              <a:t>, sociální </a:t>
            </a:r>
            <a:r>
              <a:rPr lang="cs-CZ" sz="2000" dirty="0"/>
              <a:t>pracovník, splňují požadovanou kvalifikaci </a:t>
            </a:r>
            <a:r>
              <a:rPr lang="cs-CZ" sz="2000" dirty="0" smtClean="0"/>
              <a:t>stanovenou zákonem </a:t>
            </a:r>
            <a:r>
              <a:rPr lang="cs-CZ" sz="2000" dirty="0"/>
              <a:t>dle § 110 zákona č. 108/2006 Sb. o sociálních službách v platném znění</a:t>
            </a:r>
            <a:r>
              <a:rPr lang="cs-CZ" sz="2000" dirty="0" smtClean="0"/>
              <a:t>.</a:t>
            </a:r>
          </a:p>
          <a:p>
            <a:r>
              <a:rPr lang="cs-CZ" sz="2000" u="sng" dirty="0"/>
              <a:t>Podpora aktivního </a:t>
            </a:r>
            <a:r>
              <a:rPr lang="cs-CZ" sz="2000" u="sng" dirty="0" smtClean="0"/>
              <a:t>přístupu</a:t>
            </a:r>
            <a:r>
              <a:rPr lang="cs-CZ" sz="2000" dirty="0" smtClean="0"/>
              <a:t>: Služby jsou koncipovány tak, aby byl uživatel podporován v samostatném jednání a využívání vlastní sociální sítě při řešení své situace, aby byly </a:t>
            </a:r>
            <a:r>
              <a:rPr lang="cs-CZ" sz="2000" dirty="0" smtClean="0"/>
              <a:t>respektována </a:t>
            </a:r>
            <a:r>
              <a:rPr lang="cs-CZ" sz="2000" dirty="0" smtClean="0"/>
              <a:t>svobodná vůle, práva a přání klienta.</a:t>
            </a:r>
          </a:p>
          <a:p>
            <a:r>
              <a:rPr lang="cs-CZ" sz="2000" u="sng" dirty="0" smtClean="0"/>
              <a:t>Týmová spolupráce</a:t>
            </a:r>
            <a:r>
              <a:rPr lang="cs-CZ" sz="2000" dirty="0" smtClean="0"/>
              <a:t>: Vyžádá-li </a:t>
            </a:r>
            <a:r>
              <a:rPr lang="cs-CZ" sz="2000" dirty="0"/>
              <a:t>si to situace a klient, lze do řešení problému zapojit i </a:t>
            </a:r>
            <a:r>
              <a:rPr lang="cs-CZ" sz="2000" dirty="0" smtClean="0"/>
              <a:t>ostatní </a:t>
            </a:r>
            <a:r>
              <a:rPr lang="cs-CZ" sz="2000" dirty="0"/>
              <a:t>členy poradny nebo jiné odborníky, například sociální pracovnice </a:t>
            </a:r>
            <a:r>
              <a:rPr lang="cs-CZ" sz="2000" dirty="0" smtClean="0"/>
              <a:t>Městského </a:t>
            </a:r>
            <a:r>
              <a:rPr lang="cs-CZ" sz="2000" dirty="0"/>
              <a:t>úřadu Vrchlabí apod.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3DBA0D6B-4DE7-4534-A052-FD5996D10240}" type="slidenum">
              <a:rPr lang="cs-CZ" smtClean="0"/>
              <a:pPr/>
              <a:t>12</a:t>
            </a:fld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800" dirty="0" smtClean="0"/>
              <a:t>Centrum psychologické podpory, z.s., disponuje </a:t>
            </a:r>
            <a:r>
              <a:rPr lang="cs-CZ" sz="1800" dirty="0"/>
              <a:t>čtyřmi odbornými pracovníky. Díky jejich kvalifikaci poradna nabízí </a:t>
            </a:r>
            <a:r>
              <a:rPr lang="cs-CZ" sz="1800" dirty="0" smtClean="0"/>
              <a:t>širokou </a:t>
            </a:r>
            <a:r>
              <a:rPr lang="cs-CZ" sz="1800" dirty="0"/>
              <a:t>škálu služeb, zahrnujících  m.</a:t>
            </a:r>
            <a:r>
              <a:rPr lang="cs-CZ" sz="1800" dirty="0" err="1"/>
              <a:t>j</a:t>
            </a:r>
            <a:r>
              <a:rPr lang="cs-CZ" sz="1800" dirty="0" smtClean="0"/>
              <a:t>.:</a:t>
            </a:r>
          </a:p>
          <a:p>
            <a:pPr>
              <a:buNone/>
            </a:pPr>
            <a:endParaRPr lang="cs-CZ" sz="800" dirty="0"/>
          </a:p>
          <a:p>
            <a:pPr lvl="0"/>
            <a:r>
              <a:rPr lang="cs-CZ" sz="1800" dirty="0" smtClean="0"/>
              <a:t>manželské </a:t>
            </a:r>
            <a:r>
              <a:rPr lang="cs-CZ" sz="1800" dirty="0"/>
              <a:t>a rodinné psychologické poradenství – cílené, krátkodobé vedení</a:t>
            </a:r>
          </a:p>
          <a:p>
            <a:pPr lvl="0"/>
            <a:r>
              <a:rPr lang="cs-CZ" sz="1800" dirty="0" smtClean="0"/>
              <a:t>sociálně terapeutické činnosti s jednotlivci, páry i celou rodinou</a:t>
            </a:r>
            <a:endParaRPr lang="cs-CZ" sz="1800" dirty="0"/>
          </a:p>
          <a:p>
            <a:pPr lvl="0"/>
            <a:r>
              <a:rPr lang="cs-CZ" sz="1800" dirty="0" smtClean="0"/>
              <a:t>psychologickou krizovou intervenci</a:t>
            </a:r>
            <a:endParaRPr lang="cs-CZ" sz="1800" dirty="0"/>
          </a:p>
          <a:p>
            <a:r>
              <a:rPr lang="cs-CZ" sz="1800" dirty="0" smtClean="0"/>
              <a:t>manželskou a rodinnou terapii, párovou terapii – systematická déletrvající restrukturalizace systému</a:t>
            </a:r>
          </a:p>
          <a:p>
            <a:pPr lvl="0"/>
            <a:r>
              <a:rPr lang="cs-CZ" sz="1800" dirty="0" smtClean="0"/>
              <a:t>psychologickou diagnostiku</a:t>
            </a:r>
            <a:endParaRPr lang="cs-CZ" sz="1800" dirty="0"/>
          </a:p>
          <a:p>
            <a:pPr lvl="0"/>
            <a:r>
              <a:rPr lang="cs-CZ" sz="1800" dirty="0" smtClean="0"/>
              <a:t>telefonickou intervenci </a:t>
            </a:r>
            <a:r>
              <a:rPr lang="cs-CZ" sz="1800" dirty="0"/>
              <a:t>a poskytování informací</a:t>
            </a:r>
          </a:p>
          <a:p>
            <a:pPr lvl="0"/>
            <a:r>
              <a:rPr lang="cs-CZ" sz="1800" dirty="0" err="1" smtClean="0"/>
              <a:t>coaching</a:t>
            </a:r>
            <a:r>
              <a:rPr lang="cs-CZ" sz="1800" dirty="0"/>
              <a:t>, </a:t>
            </a:r>
            <a:r>
              <a:rPr lang="cs-CZ" sz="1800" dirty="0" smtClean="0"/>
              <a:t>rodinnou mediaci</a:t>
            </a:r>
          </a:p>
          <a:p>
            <a:r>
              <a:rPr lang="cs-CZ" sz="1800" dirty="0" smtClean="0"/>
              <a:t>krizovou pomoc </a:t>
            </a:r>
            <a:r>
              <a:rPr lang="cs-CZ" sz="1800" dirty="0"/>
              <a:t>osobám, které se ocitnou v ohrožení života či </a:t>
            </a:r>
            <a:r>
              <a:rPr lang="cs-CZ" sz="1800" dirty="0" smtClean="0"/>
              <a:t>zdraví</a:t>
            </a:r>
          </a:p>
          <a:p>
            <a:r>
              <a:rPr lang="cs-CZ" sz="1800" dirty="0"/>
              <a:t>p</a:t>
            </a:r>
            <a:r>
              <a:rPr lang="cs-CZ" sz="1800" dirty="0" smtClean="0"/>
              <a:t>odporovaná setkávání rodičů s dětmi</a:t>
            </a:r>
          </a:p>
          <a:p>
            <a:r>
              <a:rPr lang="cs-CZ" sz="1800" dirty="0" smtClean="0"/>
              <a:t>asistovaná předávání dětí mezi rodiči </a:t>
            </a:r>
          </a:p>
          <a:p>
            <a:r>
              <a:rPr lang="cs-CZ" sz="1800" dirty="0"/>
              <a:t>ú</a:t>
            </a:r>
            <a:r>
              <a:rPr lang="cs-CZ" sz="1800" dirty="0" smtClean="0"/>
              <a:t>čast na případových konferencích </a:t>
            </a:r>
            <a:endParaRPr lang="cs-CZ" sz="1800" dirty="0"/>
          </a:p>
          <a:p>
            <a:pPr>
              <a:buNone/>
            </a:pPr>
            <a:endParaRPr lang="cs-CZ" sz="1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2CD20F7C-DD38-4294-AF8B-0E9034D8D996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Statistiky za rok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Počet intervencí (30 min):    </a:t>
            </a:r>
            <a:r>
              <a:rPr lang="cs-CZ" b="1" dirty="0" smtClean="0"/>
              <a:t>1065</a:t>
            </a:r>
          </a:p>
          <a:p>
            <a:pPr>
              <a:buNone/>
            </a:pPr>
            <a:r>
              <a:rPr lang="cs-CZ" dirty="0" smtClean="0"/>
              <a:t>Počet klientů: 		           </a:t>
            </a:r>
            <a:r>
              <a:rPr lang="cs-CZ" b="1" dirty="0" smtClean="0"/>
              <a:t>172</a:t>
            </a:r>
            <a:endParaRPr lang="cs-CZ" dirty="0"/>
          </a:p>
          <a:p>
            <a:pPr>
              <a:buNone/>
            </a:pPr>
            <a:r>
              <a:rPr lang="cs-CZ" dirty="0" smtClean="0"/>
              <a:t>Počet konzultací: 	           </a:t>
            </a:r>
            <a:r>
              <a:rPr lang="cs-CZ" b="1" dirty="0" smtClean="0"/>
              <a:t>591</a:t>
            </a:r>
          </a:p>
          <a:p>
            <a:pPr>
              <a:buNone/>
            </a:pPr>
            <a:r>
              <a:rPr lang="cs-CZ" dirty="0" smtClean="0"/>
              <a:t>Počet poskytnutých úkonů:  </a:t>
            </a:r>
            <a:r>
              <a:rPr lang="cs-CZ" b="1" dirty="0" smtClean="0"/>
              <a:t>681</a:t>
            </a:r>
            <a:r>
              <a:rPr lang="cs-CZ" dirty="0"/>
              <a:t>					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                    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F2C5AA80-8E35-4DA6-83EA-C5837076DBE5}" type="slidenum">
              <a:rPr lang="cs-CZ" smtClean="0"/>
              <a:pPr/>
              <a:t>14</a:t>
            </a:fld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 dirty="0"/>
              <a:t>Financování</a:t>
            </a:r>
            <a:r>
              <a:rPr lang="cs-CZ" sz="2000" dirty="0"/>
              <a:t>  činnosti </a:t>
            </a:r>
            <a:r>
              <a:rPr lang="cs-CZ" sz="2000" dirty="0" smtClean="0"/>
              <a:t>Centra psychologické podpory, z.s., bylo </a:t>
            </a:r>
            <a:r>
              <a:rPr lang="cs-CZ" sz="2000" dirty="0"/>
              <a:t>v </a:t>
            </a:r>
            <a:r>
              <a:rPr lang="cs-CZ" sz="2000" dirty="0" smtClean="0"/>
              <a:t>roce 2015 </a:t>
            </a:r>
            <a:r>
              <a:rPr lang="cs-CZ" sz="2000" dirty="0" err="1" smtClean="0"/>
              <a:t>vícezdrojové</a:t>
            </a:r>
            <a:r>
              <a:rPr lang="cs-CZ" sz="2000" dirty="0"/>
              <a:t>:  </a:t>
            </a:r>
            <a:endParaRPr lang="cs-CZ" sz="2000" dirty="0" smtClean="0"/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Dotace KHK </a:t>
            </a:r>
            <a:r>
              <a:rPr lang="cs-CZ" sz="2000" dirty="0" smtClean="0"/>
              <a:t> </a:t>
            </a:r>
            <a:r>
              <a:rPr lang="cs-CZ" sz="2000" dirty="0" smtClean="0"/>
              <a:t>					  633.000</a:t>
            </a:r>
            <a:r>
              <a:rPr lang="cs-CZ" sz="2000" dirty="0" smtClean="0"/>
              <a:t>,- </a:t>
            </a:r>
            <a:r>
              <a:rPr lang="cs-CZ" sz="2000" dirty="0" smtClean="0"/>
              <a:t>Kč</a:t>
            </a:r>
            <a:endParaRPr lang="cs-CZ" sz="2000" dirty="0" smtClean="0"/>
          </a:p>
          <a:p>
            <a:r>
              <a:rPr lang="cs-CZ" sz="2000" dirty="0" smtClean="0"/>
              <a:t>Dotace MPSV                                                                                0</a:t>
            </a:r>
            <a:r>
              <a:rPr lang="cs-CZ" sz="2000" dirty="0" smtClean="0"/>
              <a:t>,- Kč</a:t>
            </a:r>
            <a:endParaRPr lang="cs-CZ" sz="2000" dirty="0"/>
          </a:p>
          <a:p>
            <a:r>
              <a:rPr lang="cs-CZ" sz="2000" dirty="0" smtClean="0"/>
              <a:t>Dotace </a:t>
            </a:r>
            <a:r>
              <a:rPr lang="cs-CZ" sz="2000" dirty="0" err="1" smtClean="0"/>
              <a:t>MěÚ</a:t>
            </a:r>
            <a:r>
              <a:rPr lang="cs-CZ" sz="2000" dirty="0" smtClean="0"/>
              <a:t> Vrchlabí				   138.500,- </a:t>
            </a:r>
            <a:r>
              <a:rPr lang="cs-CZ" sz="2000" dirty="0" smtClean="0"/>
              <a:t>Kč  </a:t>
            </a:r>
            <a:endParaRPr lang="cs-CZ" sz="2000" dirty="0" smtClean="0"/>
          </a:p>
          <a:p>
            <a:r>
              <a:rPr lang="cs-CZ" sz="2000" dirty="0" smtClean="0"/>
              <a:t>Dotace </a:t>
            </a:r>
            <a:r>
              <a:rPr lang="cs-CZ" sz="2000" dirty="0" smtClean="0"/>
              <a:t>obce </a:t>
            </a:r>
            <a:r>
              <a:rPr lang="cs-CZ" sz="2000" dirty="0" smtClean="0"/>
              <a:t>Kunčice nad Labem                                       5.000,- Kč</a:t>
            </a:r>
          </a:p>
          <a:p>
            <a:r>
              <a:rPr lang="cs-CZ" sz="2000" dirty="0" smtClean="0"/>
              <a:t>Finanční dar </a:t>
            </a:r>
            <a:r>
              <a:rPr lang="cs-CZ" sz="2000" dirty="0" smtClean="0"/>
              <a:t>města </a:t>
            </a:r>
            <a:r>
              <a:rPr lang="cs-CZ" sz="2000" dirty="0" err="1" smtClean="0"/>
              <a:t>Rtyně</a:t>
            </a:r>
            <a:r>
              <a:rPr lang="cs-CZ" sz="2000" dirty="0" smtClean="0"/>
              <a:t> v Podkrkonoší                         3.000,- </a:t>
            </a:r>
            <a:r>
              <a:rPr lang="cs-CZ" sz="2000" dirty="0" smtClean="0"/>
              <a:t>Kč.</a:t>
            </a:r>
            <a:endParaRPr lang="cs-CZ" sz="2000" dirty="0" smtClean="0"/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Pracovníci CPP vybavili prostory zařízením na vlastní náklady.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7D2D8E6-A148-44BA-BFDA-AD62FB20A671}" type="slidenum">
              <a:rPr lang="cs-CZ" smtClean="0"/>
              <a:pPr/>
              <a:t>15</a:t>
            </a:fld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7544" y="0"/>
          <a:ext cx="8229600" cy="6304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4640"/>
                <a:gridCol w="2232248"/>
                <a:gridCol w="1800200"/>
                <a:gridCol w="1522512"/>
              </a:tblGrid>
              <a:tr h="112474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36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Celkový přehled využití</a:t>
                      </a:r>
                      <a:r>
                        <a:rPr lang="cs-CZ" sz="36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cs-CZ" sz="36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dotací</a:t>
                      </a:r>
                      <a:endParaRPr lang="cs-CZ" sz="36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20865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Dotace MPSV 2015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Dotace </a:t>
                      </a:r>
                      <a:r>
                        <a:rPr lang="cs-CZ" sz="1600" dirty="0" err="1" smtClean="0"/>
                        <a:t>MěÚ</a:t>
                      </a:r>
                      <a:r>
                        <a:rPr lang="cs-CZ" sz="1600" dirty="0" smtClean="0"/>
                        <a:t> Vrchlabí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Dotace</a:t>
                      </a:r>
                      <a:r>
                        <a:rPr lang="cs-CZ" sz="1600" baseline="0" dirty="0" smtClean="0"/>
                        <a:t> Kunčice n. L.</a:t>
                      </a:r>
                      <a:endParaRPr lang="cs-CZ" sz="1600" dirty="0" smtClean="0"/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Finanční</a:t>
                      </a:r>
                      <a:r>
                        <a:rPr lang="cs-CZ" sz="1600" baseline="0" dirty="0" smtClean="0"/>
                        <a:t> d</a:t>
                      </a:r>
                      <a:r>
                        <a:rPr lang="cs-CZ" sz="1600" dirty="0" smtClean="0"/>
                        <a:t>ar </a:t>
                      </a:r>
                      <a:r>
                        <a:rPr lang="cs-CZ" sz="1600" dirty="0" err="1" smtClean="0"/>
                        <a:t>Rtyně</a:t>
                      </a:r>
                      <a:r>
                        <a:rPr lang="cs-CZ" sz="1600" dirty="0" smtClean="0"/>
                        <a:t> v Pod.</a:t>
                      </a:r>
                      <a:endParaRPr lang="cs-CZ" sz="1600" dirty="0"/>
                    </a:p>
                  </a:txBody>
                  <a:tcPr/>
                </a:tc>
              </a:tr>
              <a:tr h="716192"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Osobní</a:t>
                      </a:r>
                      <a:r>
                        <a:rPr lang="cs-CZ" sz="1400" b="1" baseline="0" dirty="0" smtClean="0"/>
                        <a:t> náklady               440 788</a:t>
                      </a:r>
                    </a:p>
                    <a:p>
                      <a:r>
                        <a:rPr lang="cs-CZ" sz="1400" baseline="0" dirty="0" smtClean="0"/>
                        <a:t>- pracovní smlouvy            </a:t>
                      </a:r>
                      <a:r>
                        <a:rPr lang="cs-CZ" sz="1400" baseline="0" dirty="0" smtClean="0"/>
                        <a:t>99 966</a:t>
                      </a:r>
                    </a:p>
                    <a:p>
                      <a:r>
                        <a:rPr lang="cs-CZ" sz="1400" baseline="0" dirty="0" smtClean="0"/>
                        <a:t>- dohody                            </a:t>
                      </a:r>
                      <a:r>
                        <a:rPr lang="cs-CZ" sz="1400" baseline="0" dirty="0" smtClean="0"/>
                        <a:t>340 822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Energie</a:t>
                      </a:r>
                      <a:r>
                        <a:rPr lang="cs-CZ" sz="1400" baseline="0" dirty="0" smtClean="0"/>
                        <a:t>                </a:t>
                      </a:r>
                      <a:r>
                        <a:rPr lang="cs-CZ" sz="1400" baseline="0" dirty="0" smtClean="0"/>
                        <a:t>      </a:t>
                      </a:r>
                      <a:r>
                        <a:rPr lang="cs-CZ" sz="1400" baseline="0" dirty="0" smtClean="0"/>
                        <a:t>14 890</a:t>
                      </a:r>
                      <a:endParaRPr lang="cs-CZ" sz="1400" dirty="0" smtClean="0"/>
                    </a:p>
                    <a:p>
                      <a:r>
                        <a:rPr lang="cs-CZ" sz="1400" dirty="0" smtClean="0"/>
                        <a:t>Nájemné                  </a:t>
                      </a:r>
                      <a:r>
                        <a:rPr lang="cs-CZ" sz="1400" baseline="0" dirty="0" smtClean="0"/>
                        <a:t> </a:t>
                      </a:r>
                      <a:r>
                        <a:rPr lang="cs-CZ" sz="1400" dirty="0" smtClean="0"/>
                        <a:t>38 500</a:t>
                      </a:r>
                    </a:p>
                    <a:p>
                      <a:r>
                        <a:rPr lang="cs-CZ" sz="1400" dirty="0" smtClean="0"/>
                        <a:t>Ostatní služby          11 533</a:t>
                      </a:r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Odborné vzdělávání        </a:t>
                      </a:r>
                    </a:p>
                    <a:p>
                      <a:r>
                        <a:rPr lang="cs-CZ" sz="1400" dirty="0" smtClean="0"/>
                        <a:t>                            5000                   </a:t>
                      </a:r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Provozní náklady</a:t>
                      </a:r>
                    </a:p>
                    <a:p>
                      <a:r>
                        <a:rPr lang="cs-CZ" sz="1400" dirty="0" smtClean="0"/>
                        <a:t>                    3000</a:t>
                      </a:r>
                      <a:endParaRPr lang="cs-CZ" sz="1400" dirty="0"/>
                    </a:p>
                  </a:txBody>
                  <a:tcPr/>
                </a:tc>
              </a:tr>
              <a:tr h="1070030"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Provozní náklady            192 212</a:t>
                      </a:r>
                    </a:p>
                    <a:p>
                      <a:r>
                        <a:rPr lang="cs-CZ" sz="1400" dirty="0" smtClean="0"/>
                        <a:t>- DNM                                  17 565</a:t>
                      </a:r>
                    </a:p>
                    <a:p>
                      <a:r>
                        <a:rPr lang="cs-CZ" sz="1400" dirty="0" smtClean="0"/>
                        <a:t>- DHM                                  91 149</a:t>
                      </a:r>
                    </a:p>
                    <a:p>
                      <a:r>
                        <a:rPr lang="cs-CZ" sz="1400" dirty="0" smtClean="0"/>
                        <a:t>- kancelářské  potřeby        9 741</a:t>
                      </a:r>
                    </a:p>
                    <a:p>
                      <a:r>
                        <a:rPr lang="cs-CZ" sz="1400" dirty="0" smtClean="0"/>
                        <a:t>- jiné spotřební nákupy    13 530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Mzdové náklady</a:t>
                      </a:r>
                      <a:r>
                        <a:rPr lang="cs-CZ" sz="1400" baseline="0" dirty="0" smtClean="0"/>
                        <a:t>     </a:t>
                      </a:r>
                      <a:r>
                        <a:rPr lang="cs-CZ" sz="1400" dirty="0" smtClean="0"/>
                        <a:t>67 122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 smtClean="0"/>
                        <a:t>Soc</a:t>
                      </a:r>
                      <a:r>
                        <a:rPr lang="cs-CZ" sz="1400" dirty="0" smtClean="0"/>
                        <a:t>. pojištění             3 275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Zdrav. pojištění          1 179</a:t>
                      </a:r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</a:tr>
              <a:tr h="1571845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- energie                              11 730</a:t>
                      </a:r>
                    </a:p>
                    <a:p>
                      <a:r>
                        <a:rPr lang="cs-CZ" sz="1400" dirty="0" smtClean="0"/>
                        <a:t>- tel., poštovné, internet</a:t>
                      </a:r>
                      <a:r>
                        <a:rPr lang="cs-CZ" sz="1400" baseline="0" dirty="0" smtClean="0"/>
                        <a:t>  </a:t>
                      </a:r>
                      <a:r>
                        <a:rPr lang="cs-CZ" sz="1400" dirty="0" smtClean="0"/>
                        <a:t>   3 582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400" dirty="0" smtClean="0"/>
                        <a:t> práv. a </a:t>
                      </a:r>
                      <a:r>
                        <a:rPr lang="cs-CZ" sz="1400" dirty="0" err="1" smtClean="0"/>
                        <a:t>ekon</a:t>
                      </a:r>
                      <a:r>
                        <a:rPr lang="cs-CZ" sz="1400" dirty="0" smtClean="0"/>
                        <a:t>. služby       </a:t>
                      </a:r>
                      <a:r>
                        <a:rPr lang="cs-CZ" sz="1400" dirty="0" smtClean="0"/>
                        <a:t>  </a:t>
                      </a:r>
                      <a:r>
                        <a:rPr lang="cs-CZ" sz="1400" dirty="0" smtClean="0"/>
                        <a:t>18 000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400" dirty="0" smtClean="0"/>
                        <a:t> školení a kurzy                    9 340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400" dirty="0" smtClean="0"/>
                        <a:t> opravy                                  2 221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400" dirty="0" smtClean="0"/>
                        <a:t> cestovné                              5 999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400" dirty="0" smtClean="0"/>
                        <a:t> jiné                                        9 355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aseline="0" dirty="0" smtClean="0"/>
                        <a:t>Jiné ostatní náklady  2 000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</a:tr>
              <a:tr h="6687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Celkem                  633 000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Celkem</a:t>
                      </a:r>
                      <a:r>
                        <a:rPr lang="cs-CZ" sz="1800" baseline="0" dirty="0" smtClean="0"/>
                        <a:t>           138 500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Celkem</a:t>
                      </a:r>
                      <a:r>
                        <a:rPr lang="cs-CZ" sz="1800" baseline="0" dirty="0" smtClean="0"/>
                        <a:t>     5000</a:t>
                      </a:r>
                      <a:endParaRPr lang="cs-CZ" sz="1800" dirty="0" smtClean="0"/>
                    </a:p>
                    <a:p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Celkem</a:t>
                      </a:r>
                      <a:r>
                        <a:rPr lang="cs-CZ" sz="1800" baseline="0" dirty="0" smtClean="0"/>
                        <a:t>   3000</a:t>
                      </a:r>
                      <a:endParaRPr lang="cs-CZ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E20CDE8-9E54-4006-84E5-433C70D65DAA}" type="slidenum">
              <a:rPr lang="cs-CZ" smtClean="0"/>
              <a:pPr/>
              <a:t>16</a:t>
            </a:fld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Celková finanční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Náklady                                  Částka                                Výnosy 	              Částka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Osobní náklady                                  526 704                                          Dotace MPSV                         633 000,-</a:t>
            </a:r>
          </a:p>
          <a:p>
            <a:pPr>
              <a:buNone/>
            </a:pPr>
            <a:r>
              <a:rPr lang="cs-CZ" sz="1600" dirty="0" smtClean="0"/>
              <a:t>Spotřebované nákupy                      157 698	                                 Dotace </a:t>
            </a:r>
            <a:r>
              <a:rPr lang="cs-CZ" sz="1600" dirty="0" err="1" smtClean="0"/>
              <a:t>MěÚ</a:t>
            </a:r>
            <a:r>
              <a:rPr lang="cs-CZ" sz="1600" dirty="0" smtClean="0"/>
              <a:t> Vrchlabí           138 500,-</a:t>
            </a:r>
          </a:p>
          <a:p>
            <a:pPr>
              <a:buNone/>
            </a:pPr>
            <a:r>
              <a:rPr lang="cs-CZ" sz="1600" dirty="0" smtClean="0"/>
              <a:t>Služby                                                    86 367                                           Dotace Kunčice n. L.                  5 000,-</a:t>
            </a:r>
          </a:p>
          <a:p>
            <a:pPr>
              <a:buNone/>
            </a:pPr>
            <a:r>
              <a:rPr lang="cs-CZ" sz="1600" dirty="0" smtClean="0"/>
              <a:t>Ostatní náklady                                      8 775                                           Finanční dar </a:t>
            </a:r>
            <a:r>
              <a:rPr lang="cs-CZ" sz="1600" dirty="0" err="1" smtClean="0"/>
              <a:t>Rtyně</a:t>
            </a:r>
            <a:r>
              <a:rPr lang="cs-CZ" sz="1600" dirty="0" smtClean="0"/>
              <a:t> v </a:t>
            </a:r>
            <a:r>
              <a:rPr lang="cs-CZ" sz="1600" dirty="0" err="1" smtClean="0"/>
              <a:t>Podkr</a:t>
            </a:r>
            <a:r>
              <a:rPr lang="cs-CZ" sz="1600" dirty="0" smtClean="0"/>
              <a:t>.     3 000,- 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2100" b="1" dirty="0" smtClean="0"/>
              <a:t>Náklady celkem                   779 546 </a:t>
            </a:r>
            <a:r>
              <a:rPr lang="cs-CZ" sz="1600" dirty="0" smtClean="0"/>
              <a:t>		</a:t>
            </a:r>
            <a:r>
              <a:rPr lang="cs-CZ" sz="2100" dirty="0" smtClean="0"/>
              <a:t>Přijaté příspěvky celkem       3 000</a:t>
            </a:r>
          </a:p>
          <a:p>
            <a:pPr>
              <a:buNone/>
            </a:pPr>
            <a:r>
              <a:rPr lang="cs-CZ" sz="2100" dirty="0" smtClean="0"/>
              <a:t>						Provozní dotace celkem    776 500</a:t>
            </a:r>
          </a:p>
          <a:p>
            <a:pPr>
              <a:buNone/>
            </a:pPr>
            <a:r>
              <a:rPr lang="cs-CZ" sz="1600" dirty="0" smtClean="0"/>
              <a:t>                                                                                                           </a:t>
            </a:r>
            <a:r>
              <a:rPr lang="cs-CZ" sz="2100" b="1" dirty="0" smtClean="0"/>
              <a:t>Výnosy celkem                   779 500</a:t>
            </a:r>
            <a:r>
              <a:rPr lang="cs-CZ" sz="1600" b="1" dirty="0" smtClean="0"/>
              <a:t>  </a:t>
            </a:r>
          </a:p>
          <a:p>
            <a:pPr>
              <a:buNone/>
            </a:pPr>
            <a:r>
              <a:rPr lang="cs-CZ" sz="1600" dirty="0" smtClean="0"/>
              <a:t>		</a:t>
            </a:r>
          </a:p>
          <a:p>
            <a:pPr>
              <a:buNone/>
            </a:pPr>
            <a:r>
              <a:rPr lang="cs-CZ" sz="1600" dirty="0" smtClean="0"/>
              <a:t>                                                                          </a:t>
            </a:r>
          </a:p>
          <a:p>
            <a:pPr>
              <a:buNone/>
            </a:pPr>
            <a:r>
              <a:rPr lang="cs-CZ" sz="1600" dirty="0" smtClean="0"/>
              <a:t>                                                                       </a:t>
            </a:r>
          </a:p>
          <a:p>
            <a:pPr>
              <a:buNone/>
            </a:pPr>
            <a:r>
              <a:rPr lang="cs-CZ" sz="1600" dirty="0" smtClean="0"/>
              <a:t>                               </a:t>
            </a:r>
            <a:endParaRPr lang="cs-CZ" sz="1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28F8AC9A-4E6C-4050-9CA6-27EE49C210C5}" type="slidenum">
              <a:rPr lang="cs-CZ" smtClean="0"/>
              <a:pPr/>
              <a:t>17</a:t>
            </a:fld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Aktiva </a:t>
            </a:r>
          </a:p>
          <a:p>
            <a:pPr>
              <a:buNone/>
            </a:pPr>
            <a:r>
              <a:rPr lang="cs-CZ" sz="1600" b="1" dirty="0" smtClean="0"/>
              <a:t>Dlouhodobý majetek celkem</a:t>
            </a:r>
          </a:p>
          <a:p>
            <a:pPr>
              <a:buNone/>
            </a:pPr>
            <a:r>
              <a:rPr lang="cs-CZ" sz="1600" dirty="0" smtClean="0"/>
              <a:t>- dlouhodobý nehmotný </a:t>
            </a:r>
            <a:r>
              <a:rPr lang="cs-CZ" sz="1600" dirty="0" smtClean="0"/>
              <a:t>majetek celkem</a:t>
            </a:r>
            <a:r>
              <a:rPr lang="cs-CZ" sz="1600" dirty="0" smtClean="0"/>
              <a:t>	    15 000</a:t>
            </a:r>
          </a:p>
          <a:p>
            <a:pPr>
              <a:buNone/>
            </a:pPr>
            <a:r>
              <a:rPr lang="cs-CZ" sz="1600" dirty="0" smtClean="0"/>
              <a:t>- dlouhodobý hmotný majetek celkem	    91 148</a:t>
            </a:r>
          </a:p>
          <a:p>
            <a:pPr>
              <a:buNone/>
            </a:pPr>
            <a:r>
              <a:rPr lang="cs-CZ" sz="1600" dirty="0" smtClean="0"/>
              <a:t>- oprávky k dlouhodobému majetku celkem      - 106 148</a:t>
            </a:r>
          </a:p>
          <a:p>
            <a:pPr>
              <a:buNone/>
            </a:pPr>
            <a:r>
              <a:rPr lang="cs-CZ" sz="1600" b="1" dirty="0" smtClean="0"/>
              <a:t>Krátkodobý majetek celkem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- zásoby celkem			   18 868 </a:t>
            </a:r>
          </a:p>
          <a:p>
            <a:pPr>
              <a:buNone/>
            </a:pPr>
            <a:r>
              <a:rPr lang="cs-CZ" sz="1600" dirty="0" smtClean="0"/>
              <a:t>- krátkodobý finanční majetek celkem                   105 850</a:t>
            </a:r>
          </a:p>
          <a:p>
            <a:pPr>
              <a:buNone/>
            </a:pPr>
            <a:r>
              <a:rPr lang="cs-CZ" sz="2200" b="1" dirty="0" smtClean="0"/>
              <a:t>Aktiva Celkem</a:t>
            </a:r>
            <a:r>
              <a:rPr lang="cs-CZ" sz="2200" dirty="0" smtClean="0"/>
              <a:t>	</a:t>
            </a:r>
            <a:r>
              <a:rPr lang="cs-CZ" sz="2200" dirty="0" smtClean="0"/>
              <a:t>                </a:t>
            </a:r>
            <a:r>
              <a:rPr lang="cs-CZ" sz="2200" dirty="0" smtClean="0"/>
              <a:t>	</a:t>
            </a:r>
            <a:r>
              <a:rPr lang="cs-CZ" sz="2200" b="1" dirty="0" smtClean="0"/>
              <a:t>124 </a:t>
            </a:r>
            <a:r>
              <a:rPr lang="cs-CZ" sz="2200" b="1" dirty="0" smtClean="0"/>
              <a:t>718</a:t>
            </a:r>
          </a:p>
          <a:p>
            <a:pPr>
              <a:buNone/>
            </a:pPr>
            <a:r>
              <a:rPr lang="cs-CZ" dirty="0" smtClean="0"/>
              <a:t>Pasiva</a:t>
            </a:r>
          </a:p>
          <a:p>
            <a:pPr>
              <a:buNone/>
            </a:pPr>
            <a:r>
              <a:rPr lang="cs-CZ" sz="1600" dirty="0" smtClean="0"/>
              <a:t>Vlastní zdroje celkem		                             - 38,90</a:t>
            </a:r>
          </a:p>
          <a:p>
            <a:pPr>
              <a:buNone/>
            </a:pPr>
            <a:r>
              <a:rPr lang="cs-CZ" sz="1600" dirty="0" smtClean="0"/>
              <a:t>Cizí zdroje celkem 			124 757</a:t>
            </a:r>
          </a:p>
          <a:p>
            <a:pPr>
              <a:buNone/>
            </a:pPr>
            <a:r>
              <a:rPr lang="cs-CZ" sz="1600" dirty="0" smtClean="0"/>
              <a:t>- Dlouhodobé závazky celkem		    8 000</a:t>
            </a:r>
          </a:p>
          <a:p>
            <a:pPr>
              <a:buNone/>
            </a:pPr>
            <a:r>
              <a:rPr lang="cs-CZ" sz="1600" dirty="0" smtClean="0"/>
              <a:t>- Krátkodobé závazky celkem		115 257</a:t>
            </a:r>
          </a:p>
          <a:p>
            <a:pPr>
              <a:buNone/>
            </a:pPr>
            <a:r>
              <a:rPr lang="cs-CZ" sz="1600" dirty="0" smtClean="0"/>
              <a:t>- Jiná pasiva celkem			    1 500</a:t>
            </a:r>
          </a:p>
          <a:p>
            <a:pPr>
              <a:buNone/>
            </a:pPr>
            <a:r>
              <a:rPr lang="cs-CZ" sz="2200" b="1" dirty="0" smtClean="0"/>
              <a:t>Pasiva Celkem			124 718</a:t>
            </a:r>
            <a:endParaRPr lang="cs-CZ" sz="22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FC08F8AC-52DB-4456-9261-E0BA24499E19}" type="slidenum">
              <a:rPr lang="cs-CZ" smtClean="0"/>
              <a:pPr/>
              <a:t>18</a:t>
            </a:fld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Účetní závěrka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Zhodnocení výsledků hospodaření:</a:t>
            </a:r>
          </a:p>
          <a:p>
            <a:pPr>
              <a:buNone/>
            </a:pPr>
            <a:r>
              <a:rPr lang="cs-CZ" sz="1600" dirty="0" smtClean="0"/>
              <a:t>Organizace započala svou činnost v roce 2015, proto výnosy z vlastní činnosti činily Kč 0,-, výnosy z dotace MPSV činily za rok 2015 Kč 633.000,-, provozní dotace od města Vrchlabí Kč 138 500,-, další dotace a dary od malých obcí Kč 8 000,- .</a:t>
            </a:r>
          </a:p>
          <a:p>
            <a:pPr>
              <a:buNone/>
            </a:pPr>
            <a:r>
              <a:rPr lang="cs-CZ" sz="1600" dirty="0" smtClean="0"/>
              <a:t>Dotace na investice pro rok 2015 nebyly poskytnuty. </a:t>
            </a:r>
          </a:p>
          <a:p>
            <a:pPr>
              <a:buNone/>
            </a:pPr>
            <a:r>
              <a:rPr lang="cs-CZ" sz="1600" dirty="0" smtClean="0"/>
              <a:t>Celkové náklady na činnost k 31.12.2015 činily celkem Kč 779.546,50, výnosy činily </a:t>
            </a:r>
          </a:p>
          <a:p>
            <a:pPr>
              <a:buNone/>
            </a:pPr>
            <a:r>
              <a:rPr lang="cs-CZ" sz="1600" dirty="0" smtClean="0"/>
              <a:t>Kč 779.4507,60. Hospodářský výsledek činil Kč – 38,90. </a:t>
            </a:r>
          </a:p>
          <a:p>
            <a:r>
              <a:rPr lang="cs-CZ" sz="2000" b="1" dirty="0" smtClean="0"/>
              <a:t>Investiční činnost:</a:t>
            </a:r>
          </a:p>
          <a:p>
            <a:pPr>
              <a:buNone/>
            </a:pPr>
            <a:r>
              <a:rPr lang="pt-BR" sz="1600" dirty="0" smtClean="0"/>
              <a:t>Organizace neobdržela v roce 2015 žádné finanční prostředky na investice. V období od 1.1. do 31. 12. 2015 nebyly žádné investice pořízeny. </a:t>
            </a:r>
            <a:endParaRPr lang="cs-CZ" sz="1600" dirty="0" smtClean="0"/>
          </a:p>
          <a:p>
            <a:r>
              <a:rPr lang="cs-CZ" sz="2000" b="1" dirty="0" smtClean="0"/>
              <a:t>Pracovníci a mzdové prostředky:</a:t>
            </a:r>
          </a:p>
          <a:p>
            <a:pPr>
              <a:buNone/>
            </a:pPr>
            <a:r>
              <a:rPr lang="cs-CZ" sz="1600" dirty="0" smtClean="0"/>
              <a:t>Objem osobních nákladů k 31. 12. 2015 činil Kč 526.704,- . </a:t>
            </a:r>
          </a:p>
          <a:p>
            <a:pPr>
              <a:buNone/>
            </a:pPr>
            <a:r>
              <a:rPr lang="cs-CZ" sz="1600" dirty="0" smtClean="0"/>
              <a:t>Evidenční přepočtený počet zaměstnanců v roce 2015 činil 1,30. </a:t>
            </a:r>
          </a:p>
          <a:p>
            <a:r>
              <a:rPr lang="cs-CZ" sz="2000" b="1" dirty="0" smtClean="0"/>
              <a:t>Doplňková činnost: </a:t>
            </a:r>
            <a:r>
              <a:rPr lang="cs-CZ" sz="1600" dirty="0" smtClean="0"/>
              <a:t>Doplňková činnost nebyla v roce 2015 realizována. </a:t>
            </a:r>
            <a:endParaRPr lang="pl-PL" sz="1400" dirty="0" smtClean="0"/>
          </a:p>
          <a:p>
            <a:endParaRPr lang="cs-CZ" sz="14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pPr>
              <a:buNone/>
            </a:pPr>
            <a:endParaRPr lang="pt-BR" sz="1400" dirty="0" smtClean="0"/>
          </a:p>
          <a:p>
            <a:pPr>
              <a:buNone/>
            </a:pPr>
            <a:endParaRPr lang="pt-BR" sz="1400" dirty="0" smtClean="0"/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4D0768E8-F2C5-4B17-A2CB-2357D02B85ED}" type="slidenum">
              <a:rPr lang="cs-CZ" smtClean="0"/>
              <a:pPr/>
              <a:t>19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r>
              <a:rPr lang="cs-CZ" sz="2000" dirty="0" smtClean="0"/>
              <a:t>Historie						str. 3</a:t>
            </a:r>
          </a:p>
          <a:p>
            <a:r>
              <a:rPr lang="cs-CZ" sz="2000" dirty="0" smtClean="0"/>
              <a:t>Založení a registrace					str. 4</a:t>
            </a:r>
          </a:p>
          <a:p>
            <a:r>
              <a:rPr lang="cs-CZ" sz="2000" dirty="0" smtClean="0"/>
              <a:t>Identifikační údaje					str. 5</a:t>
            </a:r>
          </a:p>
          <a:p>
            <a:r>
              <a:rPr lang="cs-CZ" sz="2000" dirty="0" smtClean="0"/>
              <a:t>Náš tým						str. 6</a:t>
            </a:r>
          </a:p>
          <a:p>
            <a:r>
              <a:rPr lang="cs-CZ" sz="2000" dirty="0" smtClean="0"/>
              <a:t>Naše činnost						str. 7</a:t>
            </a:r>
          </a:p>
          <a:p>
            <a:r>
              <a:rPr lang="cs-CZ" sz="2000" dirty="0" smtClean="0"/>
              <a:t>Poslání organizace					str. 8</a:t>
            </a:r>
          </a:p>
          <a:p>
            <a:r>
              <a:rPr lang="cs-CZ" sz="2000" dirty="0" smtClean="0"/>
              <a:t>Cíle odborného sociálního poradenství		                    	str. 9</a:t>
            </a:r>
          </a:p>
          <a:p>
            <a:r>
              <a:rPr lang="cs-CZ" sz="2000" dirty="0" smtClean="0"/>
              <a:t>Základní cíl						str. 10	</a:t>
            </a:r>
          </a:p>
          <a:p>
            <a:r>
              <a:rPr lang="cs-CZ" sz="2000" dirty="0" smtClean="0"/>
              <a:t>Okruh osob						str. 11</a:t>
            </a:r>
          </a:p>
          <a:p>
            <a:r>
              <a:rPr lang="cs-CZ" sz="2000" dirty="0" smtClean="0"/>
              <a:t>Některé zásady poskytování služeb				str. 12</a:t>
            </a:r>
          </a:p>
          <a:p>
            <a:r>
              <a:rPr lang="cs-CZ" sz="2000" dirty="0" smtClean="0"/>
              <a:t>Činnosti						str. 13</a:t>
            </a:r>
          </a:p>
          <a:p>
            <a:r>
              <a:rPr lang="cs-CZ" sz="2000" dirty="0" smtClean="0"/>
              <a:t>Statistiky za rok 2015					str. 14</a:t>
            </a:r>
          </a:p>
          <a:p>
            <a:r>
              <a:rPr lang="cs-CZ" sz="2000" dirty="0" smtClean="0"/>
              <a:t>Finanční zpráva						str. 15</a:t>
            </a:r>
          </a:p>
          <a:p>
            <a:r>
              <a:rPr lang="cs-CZ" sz="2000" dirty="0" smtClean="0"/>
              <a:t>Celkový přehled dotací					str. 16</a:t>
            </a:r>
          </a:p>
          <a:p>
            <a:r>
              <a:rPr lang="cs-CZ" sz="2000" dirty="0" smtClean="0"/>
              <a:t>Celková finanční zpráva					str. 17</a:t>
            </a:r>
          </a:p>
          <a:p>
            <a:r>
              <a:rPr lang="cs-CZ" sz="2000" dirty="0" smtClean="0"/>
              <a:t>Rozvaha						str. 18</a:t>
            </a:r>
          </a:p>
          <a:p>
            <a:r>
              <a:rPr lang="cs-CZ" sz="2000" dirty="0" smtClean="0"/>
              <a:t>Účetní závěrka						str. 19</a:t>
            </a:r>
          </a:p>
          <a:p>
            <a:r>
              <a:rPr lang="cs-CZ" sz="2000" dirty="0" smtClean="0"/>
              <a:t>Účetní závěrka </a:t>
            </a:r>
            <a:r>
              <a:rPr lang="cs-CZ" sz="2000" dirty="0" err="1" smtClean="0"/>
              <a:t>pokr</a:t>
            </a:r>
            <a:r>
              <a:rPr lang="cs-CZ" sz="2000" dirty="0" smtClean="0"/>
              <a:t>.					Str. 20</a:t>
            </a:r>
          </a:p>
          <a:p>
            <a:r>
              <a:rPr lang="cs-CZ" sz="2000" dirty="0" smtClean="0"/>
              <a:t>Partneři						str. 21</a:t>
            </a:r>
          </a:p>
          <a:p>
            <a:r>
              <a:rPr lang="cs-CZ" sz="2000" dirty="0" smtClean="0"/>
              <a:t>Poděkování						str. 22	</a:t>
            </a:r>
          </a:p>
          <a:p>
            <a:pPr>
              <a:buNone/>
            </a:pPr>
            <a:endParaRPr lang="cs-CZ" sz="2000" dirty="0" smtClean="0"/>
          </a:p>
          <a:p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28E5CBA1-A7D7-45B5-A8DF-0CDC07A468A1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Účetní závěrka </a:t>
            </a:r>
            <a:r>
              <a:rPr lang="cs-CZ" dirty="0" err="1" smtClean="0"/>
              <a:t>pokrač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b="1" dirty="0" smtClean="0"/>
              <a:t>Péče o spravovaný majetek</a:t>
            </a:r>
            <a:r>
              <a:rPr lang="pl-PL" sz="2000" dirty="0" smtClean="0"/>
              <a:t> </a:t>
            </a:r>
            <a:r>
              <a:rPr lang="pl-PL" sz="2000" b="1" dirty="0" smtClean="0"/>
              <a:t>: </a:t>
            </a:r>
          </a:p>
          <a:p>
            <a:pPr>
              <a:buNone/>
            </a:pPr>
            <a:r>
              <a:rPr lang="cs-CZ" sz="1700" dirty="0" smtClean="0"/>
              <a:t>Ve sledovaném období byla provedena inventarizace pokladní hotovosti a zůstatků bankovních účtů k 31. 12. 2015 – zjištěné stavy souhlasily se stavy v účetnictví. </a:t>
            </a:r>
            <a:endParaRPr lang="cs-CZ" sz="2000" b="1" dirty="0" smtClean="0"/>
          </a:p>
          <a:p>
            <a:r>
              <a:rPr lang="cs-CZ" sz="2000" b="1" dirty="0" smtClean="0"/>
              <a:t>Závazky a pohledávky: </a:t>
            </a:r>
          </a:p>
          <a:p>
            <a:pPr>
              <a:buNone/>
            </a:pPr>
            <a:r>
              <a:rPr lang="cs-CZ" sz="1600" dirty="0" smtClean="0"/>
              <a:t>V souladu s platnými účetními předpisy bylo v roce 2015 účtováno o účtech 321 – Dodavatelé. Další závazky jsou daň z příjmu ze závislé činnosti, odvody na sociální a zdravotní pojištění, závazky vůči zaměstnancům. Žádný z uvedených závazků není po lhůtě splatnosti. </a:t>
            </a:r>
          </a:p>
          <a:p>
            <a:r>
              <a:rPr lang="pl-PL" sz="2000" b="1" dirty="0" smtClean="0"/>
              <a:t>Hodnocení hospodaření s dotacemi ze státního rozpočtu</a:t>
            </a:r>
            <a:r>
              <a:rPr lang="pl-PL" sz="2000" dirty="0" smtClean="0"/>
              <a:t>: </a:t>
            </a:r>
            <a:endParaRPr lang="pl-PL" sz="1400" dirty="0" smtClean="0"/>
          </a:p>
          <a:p>
            <a:pPr>
              <a:buNone/>
            </a:pPr>
            <a:r>
              <a:rPr lang="cs-CZ" sz="1600" dirty="0" smtClean="0"/>
              <a:t>V roce 2015 byla organizaci poskytnuta provozní dotace z prostředků MPSV Kč 633.000,-. Poskytnuté prostředky z dotace na přímé vzdělávání byly čerpány v plné výši. </a:t>
            </a:r>
          </a:p>
          <a:p>
            <a:pPr>
              <a:buNone/>
            </a:pPr>
            <a:r>
              <a:rPr lang="cs-CZ" sz="1600" dirty="0" smtClean="0"/>
              <a:t>Organizaci byl poskytnut příspěvek na provoz z rozpočtu města Vrchlabí v celkové výši Kč 138.500,-. Prostředky z poskytnuté dotace byly čerpány v plné výši. </a:t>
            </a:r>
          </a:p>
          <a:p>
            <a:r>
              <a:rPr lang="cs-CZ" sz="2000" b="1" dirty="0" smtClean="0"/>
              <a:t>Stručné hodnocení výsledků řídících kontrol za rok 2015:</a:t>
            </a:r>
            <a:r>
              <a:rPr lang="cs-CZ" sz="2000" dirty="0" smtClean="0"/>
              <a:t> </a:t>
            </a:r>
          </a:p>
          <a:p>
            <a:pPr>
              <a:buNone/>
            </a:pPr>
            <a:r>
              <a:rPr lang="cs-CZ" sz="1600" dirty="0" smtClean="0"/>
              <a:t>V roce 2015 nebyly provedeny žádné kontroly.  Organizace zahájila svou činnost během roku 2015.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pl-PL" sz="2000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7BBD4F4F-C24F-45D1-B426-07A8E8445DA5}" type="slidenum">
              <a:rPr lang="cs-CZ" smtClean="0"/>
              <a:pPr/>
              <a:t>20</a:t>
            </a:fld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Partneři</a:t>
            </a:r>
            <a:endParaRPr lang="cs-CZ" dirty="0"/>
          </a:p>
        </p:txBody>
      </p:sp>
      <p:pic>
        <p:nvPicPr>
          <p:cNvPr id="4" name="Zástupný symbol pro obsah 3" descr="hk-lo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052736"/>
            <a:ext cx="1905000" cy="838200"/>
          </a:xfrm>
        </p:spPr>
      </p:pic>
      <p:sp>
        <p:nvSpPr>
          <p:cNvPr id="5" name="Obdélník 4"/>
          <p:cNvSpPr/>
          <p:nvPr/>
        </p:nvSpPr>
        <p:spPr>
          <a:xfrm>
            <a:off x="3203848" y="12687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 smtClean="0"/>
              <a:t>Realizováno za finanční podpory Královéhradeckého kraje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203848" y="220486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 smtClean="0"/>
              <a:t>Realizováno za finanční podpory MPSV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275856" y="29969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 smtClean="0"/>
              <a:t>Realizováno za finanční podpory města Vrchlabí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203848" y="393305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l-PL" dirty="0" smtClean="0"/>
          </a:p>
          <a:p>
            <a:r>
              <a:rPr lang="pl-PL" dirty="0" smtClean="0"/>
              <a:t>Realizováno za finanční podpory Kunčice nad Labem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275856" y="5373216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Realizováno za finanční podpory města Rtyně v Podkrkonoší</a:t>
            </a:r>
            <a:endParaRPr lang="cs-CZ" dirty="0"/>
          </a:p>
        </p:txBody>
      </p:sp>
      <p:pic>
        <p:nvPicPr>
          <p:cNvPr id="10" name="Obrázek 9" descr="mpsv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1988840"/>
            <a:ext cx="914400" cy="938784"/>
          </a:xfrm>
          <a:prstGeom prst="rect">
            <a:avLst/>
          </a:prstGeom>
        </p:spPr>
      </p:pic>
      <p:pic>
        <p:nvPicPr>
          <p:cNvPr id="11" name="Obrázek 10" descr="vrchlabi-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2996952"/>
            <a:ext cx="790575" cy="971550"/>
          </a:xfrm>
          <a:prstGeom prst="rect">
            <a:avLst/>
          </a:prstGeom>
        </p:spPr>
      </p:pic>
      <p:pic>
        <p:nvPicPr>
          <p:cNvPr id="12" name="Obrázek 11" descr="kuncice-nad-labem-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99592" y="4005064"/>
            <a:ext cx="1054100" cy="1257300"/>
          </a:xfrm>
          <a:prstGeom prst="rect">
            <a:avLst/>
          </a:prstGeom>
        </p:spPr>
      </p:pic>
      <p:pic>
        <p:nvPicPr>
          <p:cNvPr id="13" name="Obrázek 12" descr="rtyne-v-podkrkonosi-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99592" y="5301208"/>
            <a:ext cx="1054100" cy="1270000"/>
          </a:xfrm>
          <a:prstGeom prst="rect">
            <a:avLst/>
          </a:prstGeom>
        </p:spPr>
      </p:pic>
      <p:sp>
        <p:nvSpPr>
          <p:cNvPr id="15" name="Zástupný symbol pro zápatí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DF16CFEF-AF4D-4DD7-81C1-0879EE5A9545}" type="slidenum">
              <a:rPr lang="cs-CZ" smtClean="0"/>
              <a:pPr/>
              <a:t>21</a:t>
            </a:fld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Poděkování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indent="0">
              <a:spcBef>
                <a:spcPts val="0"/>
              </a:spcBef>
              <a:buNone/>
            </a:pPr>
            <a:r>
              <a:rPr lang="cs-CZ" sz="1800" dirty="0" smtClean="0"/>
              <a:t>Zvláštní poděkování patří následujícím osobám: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1800" dirty="0" smtClean="0"/>
              <a:t>panu </a:t>
            </a:r>
            <a:r>
              <a:rPr lang="cs-CZ" sz="1800" dirty="0" err="1" smtClean="0"/>
              <a:t>Plašilovi</a:t>
            </a:r>
            <a:r>
              <a:rPr lang="cs-CZ" sz="1800" dirty="0" smtClean="0"/>
              <a:t>,  paní Tauchmanové,  panu Stříbrnému, našim rodinným příslušníkům.</a:t>
            </a:r>
            <a:endParaRPr lang="cs-CZ" sz="1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1D0B6B7-0AD4-43F5-B234-5A5DEC98E6EB}" type="slidenum">
              <a:rPr lang="cs-CZ" smtClean="0"/>
              <a:pPr/>
              <a:t>22</a:t>
            </a:fld>
            <a:endParaRPr lang="cs-CZ" dirty="0"/>
          </a:p>
        </p:txBody>
      </p:sp>
      <p:pic>
        <p:nvPicPr>
          <p:cNvPr id="6146" name="Picture 2" descr="team - centrum psychologické podpo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7239000" cy="45494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Výroční zpráva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Text – PhDr. Eva Březinová</a:t>
            </a:r>
          </a:p>
          <a:p>
            <a:r>
              <a:rPr lang="cs-CZ" sz="1800" dirty="0" smtClean="0"/>
              <a:t>Grafika – PhDr. Eva Březinová</a:t>
            </a:r>
          </a:p>
          <a:p>
            <a:endParaRPr lang="cs-CZ" sz="1800" dirty="0"/>
          </a:p>
          <a:p>
            <a:r>
              <a:rPr lang="cs-CZ" sz="1800" dirty="0" smtClean="0"/>
              <a:t>Schváleno – na setkání zakladatelů dne 23.6. 2016.</a:t>
            </a:r>
          </a:p>
          <a:p>
            <a:endParaRPr lang="cs-CZ" sz="1800" dirty="0"/>
          </a:p>
          <a:p>
            <a:endParaRPr lang="cs-CZ" sz="1800" dirty="0" smtClean="0"/>
          </a:p>
          <a:p>
            <a:pPr algn="ctr">
              <a:buNone/>
            </a:pPr>
            <a:endParaRPr lang="cs-CZ" sz="1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11230463-B7A4-42D2-A24A-F5324974D9A7}" type="slidenum">
              <a:rPr lang="cs-CZ" smtClean="0"/>
              <a:pPr/>
              <a:t>23</a:t>
            </a:fld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dirty="0" smtClean="0"/>
              <a:t>Ve Vrchlabí a okolí byla dlouhodobě pociťována potřeba bezplatných služeb odborného sociálního poradenství. </a:t>
            </a:r>
            <a:r>
              <a:rPr lang="cs-CZ" sz="2000" dirty="0" smtClean="0"/>
              <a:t>Město Vrchlabí </a:t>
            </a:r>
            <a:r>
              <a:rPr lang="cs-CZ" sz="2000" dirty="0" smtClean="0"/>
              <a:t>podpořilo dlouholeté úsilí </a:t>
            </a:r>
            <a:r>
              <a:rPr lang="cs-CZ" sz="2000" dirty="0" smtClean="0"/>
              <a:t>zakladatelů o </a:t>
            </a:r>
            <a:r>
              <a:rPr lang="cs-CZ" sz="2000" dirty="0" smtClean="0"/>
              <a:t>vytvoření manželské a rodinné poradny. </a:t>
            </a:r>
            <a:r>
              <a:rPr lang="cs-CZ" sz="2000" dirty="0" smtClean="0"/>
              <a:t>Město </a:t>
            </a:r>
            <a:r>
              <a:rPr lang="cs-CZ" sz="2000" dirty="0" smtClean="0"/>
              <a:t>Vrchlabí </a:t>
            </a:r>
            <a:r>
              <a:rPr lang="cs-CZ" sz="2000" dirty="0" smtClean="0"/>
              <a:t>také poskytlo </a:t>
            </a:r>
            <a:r>
              <a:rPr lang="cs-CZ" sz="2000" dirty="0" smtClean="0"/>
              <a:t>a zrekonstruovalo  městské prostory v příjemné lokalitě ve Vrchlabí. Prostory zahrnují dvě místnosti, </a:t>
            </a:r>
            <a:r>
              <a:rPr lang="cs-CZ" sz="2000" dirty="0" smtClean="0"/>
              <a:t>dvě toalety, </a:t>
            </a:r>
            <a:r>
              <a:rPr lang="cs-CZ" sz="2000" dirty="0" smtClean="0"/>
              <a:t>kuchyňku a chodbu. Zakladatelé spolku </a:t>
            </a:r>
            <a:r>
              <a:rPr lang="cs-CZ" sz="2000" dirty="0" smtClean="0"/>
              <a:t>prostory vybavili </a:t>
            </a:r>
            <a:r>
              <a:rPr lang="cs-CZ" sz="2000" dirty="0" smtClean="0"/>
              <a:t>vlastním nábytkem a zařízením s podporou </a:t>
            </a:r>
            <a:r>
              <a:rPr lang="cs-CZ" sz="2000" dirty="0" err="1" smtClean="0"/>
              <a:t>MěÚ</a:t>
            </a:r>
            <a:r>
              <a:rPr lang="cs-CZ" sz="2000" dirty="0" smtClean="0"/>
              <a:t> Vrchlabí (stolky a kartotéka).</a:t>
            </a:r>
          </a:p>
          <a:p>
            <a:pPr>
              <a:buNone/>
            </a:pPr>
            <a:r>
              <a:rPr lang="cs-CZ" sz="2000" dirty="0" smtClean="0"/>
              <a:t>Od října 2013 do prosince 2014 byly služby odborných pracovníků zpoplatněny a poskytovány na živnostenská oprávnění. Od 2. ledna 2015 začalo Centrum psychologické podpory, z.s., fungovat jako registrovaná sociální služba. Od tohoto dne začaly být služby pro osoby a hlavně rodiny v krizi poskytovány bezplatně.</a:t>
            </a:r>
          </a:p>
          <a:p>
            <a:r>
              <a:rPr lang="cs-CZ" sz="2000" dirty="0" smtClean="0"/>
              <a:t>Klienti </a:t>
            </a:r>
            <a:r>
              <a:rPr lang="cs-CZ" sz="2000" dirty="0"/>
              <a:t>přicházeli spontánně i na doporučení Sociálního odboru města Vrchlabí, praktických lékařů a rodinných příslušníků, na základě prezentace služby prostřednictvím </a:t>
            </a:r>
            <a:r>
              <a:rPr lang="cs-CZ" sz="2000" dirty="0" smtClean="0"/>
              <a:t>článků </a:t>
            </a:r>
            <a:r>
              <a:rPr lang="cs-CZ" sz="2000" dirty="0"/>
              <a:t>v regionálním tisku a rozhlase.</a:t>
            </a:r>
          </a:p>
          <a:p>
            <a:r>
              <a:rPr lang="cs-CZ" sz="2000" dirty="0"/>
              <a:t>V druhé polovině fungování vzrostl počet klientů o ty, kteří byli doporučeni svými známými, </a:t>
            </a:r>
            <a:r>
              <a:rPr lang="cs-CZ" sz="2000" dirty="0" smtClean="0"/>
              <a:t>jenž služeb </a:t>
            </a:r>
            <a:r>
              <a:rPr lang="cs-CZ" sz="2000" dirty="0"/>
              <a:t>poradny sami využili.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EFE43201-A66D-45A8-AF8E-D6F5FA4007E5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Založení a registrace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Zakladatelé Centra psychologické podpory, z.s. a členové spolku: 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2000" dirty="0" smtClean="0"/>
              <a:t>PhDr. Eva Březinová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2000" dirty="0" smtClean="0"/>
              <a:t>Mgr. </a:t>
            </a:r>
            <a:r>
              <a:rPr lang="cs-CZ" sz="2000" dirty="0" err="1" smtClean="0"/>
              <a:t>et</a:t>
            </a:r>
            <a:r>
              <a:rPr lang="cs-CZ" sz="2000" dirty="0" smtClean="0"/>
              <a:t> Mgr. Jarmila </a:t>
            </a:r>
            <a:r>
              <a:rPr lang="cs-CZ" sz="2000" dirty="0" err="1" smtClean="0"/>
              <a:t>Kupčeková</a:t>
            </a:r>
            <a:endParaRPr lang="cs-CZ" sz="2000" dirty="0" smtClean="0"/>
          </a:p>
          <a:p>
            <a:pPr indent="0">
              <a:spcBef>
                <a:spcPts val="0"/>
              </a:spcBef>
              <a:buNone/>
            </a:pPr>
            <a:r>
              <a:rPr lang="cs-CZ" sz="2000" dirty="0" smtClean="0"/>
              <a:t>PhDr. Miroslav Novotný</a:t>
            </a:r>
          </a:p>
          <a:p>
            <a:pPr indent="0">
              <a:spcBef>
                <a:spcPts val="0"/>
              </a:spcBef>
              <a:buNone/>
            </a:pPr>
            <a:endParaRPr lang="cs-CZ" sz="2000" dirty="0"/>
          </a:p>
          <a:p>
            <a:pPr indent="0">
              <a:spcBef>
                <a:spcPts val="0"/>
              </a:spcBef>
              <a:buNone/>
            </a:pPr>
            <a:r>
              <a:rPr lang="cs-CZ" sz="2000" dirty="0" smtClean="0"/>
              <a:t>K založení zapsaného spolku došlo 26.8. 2014 třemi zakládajícími (viz výše).  Spolek byl registrován 19.9.2014 u Krajského soudu v Hradci Králové pod spisovou značkou L 9843. Bylo přiděleno IČ 03359344. 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2000" dirty="0"/>
              <a:t>S</a:t>
            </a:r>
            <a:r>
              <a:rPr lang="cs-CZ" sz="2000" dirty="0" smtClean="0"/>
              <a:t>tatutárním orgánem a vedoucím spolku byla na rok 2015 zvolena          PhDr. Eva Březinová.</a:t>
            </a:r>
          </a:p>
          <a:p>
            <a:pPr indent="0">
              <a:spcBef>
                <a:spcPts val="0"/>
              </a:spcBef>
              <a:buNone/>
            </a:pPr>
            <a:endParaRPr lang="cs-CZ" sz="2000" dirty="0"/>
          </a:p>
          <a:p>
            <a:pPr indent="0">
              <a:spcBef>
                <a:spcPts val="0"/>
              </a:spcBef>
              <a:buNone/>
            </a:pPr>
            <a:r>
              <a:rPr lang="cs-CZ" sz="2000" dirty="0" smtClean="0"/>
              <a:t>Jako sociální služba </a:t>
            </a:r>
            <a:r>
              <a:rPr lang="cs-CZ" sz="2000" b="1" dirty="0" smtClean="0"/>
              <a:t>odborné sociální poradenství </a:t>
            </a:r>
            <a:r>
              <a:rPr lang="cs-CZ" sz="2000" dirty="0" smtClean="0"/>
              <a:t>bylo Centrum psychologické podpory, z.s</a:t>
            </a:r>
            <a:r>
              <a:rPr lang="cs-CZ" sz="2000" dirty="0" smtClean="0"/>
              <a:t>., </a:t>
            </a:r>
            <a:r>
              <a:rPr lang="cs-CZ" sz="2000" dirty="0" smtClean="0"/>
              <a:t>registrováno  24. 10. 2014. Služba je poskytována od 2. 1. 2015.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44EF7D39-D7EE-4F93-BE15-8E8596844A37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Identifikační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Centrum psychologické podpory, z.s.</a:t>
            </a:r>
          </a:p>
          <a:p>
            <a:pPr>
              <a:buNone/>
            </a:pPr>
            <a:r>
              <a:rPr lang="cs-CZ" sz="2000" dirty="0" smtClean="0"/>
              <a:t>Sídlo: </a:t>
            </a:r>
            <a:r>
              <a:rPr lang="cs-CZ" sz="2000" dirty="0" smtClean="0"/>
              <a:t>		Dolní </a:t>
            </a:r>
            <a:r>
              <a:rPr lang="cs-CZ" sz="2000" dirty="0" smtClean="0"/>
              <a:t>Branná 266, 543 62</a:t>
            </a:r>
          </a:p>
          <a:p>
            <a:pPr>
              <a:buNone/>
            </a:pPr>
            <a:r>
              <a:rPr lang="cs-CZ" sz="2000" dirty="0" smtClean="0"/>
              <a:t>Provozovna: </a:t>
            </a:r>
            <a:r>
              <a:rPr lang="cs-CZ" sz="2000" dirty="0" smtClean="0"/>
              <a:t>	Komenského </a:t>
            </a:r>
            <a:r>
              <a:rPr lang="cs-CZ" sz="2000" dirty="0" smtClean="0"/>
              <a:t>1248, Vrchlabí 1, 543 01</a:t>
            </a:r>
          </a:p>
          <a:p>
            <a:pPr>
              <a:buNone/>
            </a:pPr>
            <a:r>
              <a:rPr lang="cs-CZ" sz="2000" dirty="0" smtClean="0"/>
              <a:t>IČ: 03359344         </a:t>
            </a:r>
            <a:r>
              <a:rPr lang="cs-CZ" sz="2000" dirty="0" smtClean="0"/>
              <a:t>DIČ</a:t>
            </a:r>
            <a:r>
              <a:rPr lang="cs-CZ" sz="2000" dirty="0" smtClean="0"/>
              <a:t>: CZ</a:t>
            </a:r>
            <a:r>
              <a:rPr lang="cs-CZ" sz="2000" dirty="0"/>
              <a:t> </a:t>
            </a:r>
            <a:r>
              <a:rPr lang="cs-CZ" sz="2000" dirty="0" smtClean="0"/>
              <a:t>03359344</a:t>
            </a:r>
          </a:p>
          <a:p>
            <a:pPr>
              <a:buNone/>
            </a:pPr>
            <a:r>
              <a:rPr lang="cs-CZ" sz="2000" dirty="0" smtClean="0"/>
              <a:t>Bankovní účet:      3782861369/0800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>
                <a:hlinkClick r:id="rId2"/>
              </a:rPr>
              <a:t>www.poradna-</a:t>
            </a:r>
            <a:r>
              <a:rPr lang="cs-CZ" sz="2000" dirty="0" err="1" smtClean="0">
                <a:hlinkClick r:id="rId2"/>
              </a:rPr>
              <a:t>vrchlabí.cz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Email: </a:t>
            </a:r>
            <a:r>
              <a:rPr lang="cs-CZ" sz="2000" dirty="0" err="1" smtClean="0">
                <a:hlinkClick r:id="rId3"/>
              </a:rPr>
              <a:t>cpp</a:t>
            </a:r>
            <a:r>
              <a:rPr lang="cs-CZ" sz="2000" dirty="0" smtClean="0">
                <a:hlinkClick r:id="rId3"/>
              </a:rPr>
              <a:t>@poradna-</a:t>
            </a:r>
            <a:r>
              <a:rPr lang="cs-CZ" sz="2000" dirty="0" err="1" smtClean="0">
                <a:hlinkClick r:id="rId3"/>
              </a:rPr>
              <a:t>vrchlabi.cz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Mobil:  603 283 743    </a:t>
            </a: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6237FA2-9386-4E2A-BB5B-8CD1CDFB2392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Náš tým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PhDr. Eva Březinová, psycholožka, </a:t>
            </a:r>
            <a:r>
              <a:rPr lang="cs-CZ" dirty="0" smtClean="0"/>
              <a:t>terapeutka, statutární orgán v roce 2015</a:t>
            </a:r>
            <a:endParaRPr lang="cs-CZ" dirty="0"/>
          </a:p>
          <a:p>
            <a:r>
              <a:rPr lang="cs-CZ" dirty="0"/>
              <a:t>Mgr. </a:t>
            </a:r>
            <a:r>
              <a:rPr lang="cs-CZ" dirty="0" err="1"/>
              <a:t>et</a:t>
            </a:r>
            <a:r>
              <a:rPr lang="cs-CZ" dirty="0"/>
              <a:t> Mgr.  Jarmila </a:t>
            </a:r>
            <a:r>
              <a:rPr lang="cs-CZ" dirty="0" err="1"/>
              <a:t>Kupčeková</a:t>
            </a:r>
            <a:r>
              <a:rPr lang="cs-CZ" dirty="0"/>
              <a:t>, psycholožka </a:t>
            </a:r>
          </a:p>
          <a:p>
            <a:r>
              <a:rPr lang="cs-CZ" dirty="0"/>
              <a:t>PhDr. Miroslav Novotný, manželský a rodinný </a:t>
            </a:r>
            <a:r>
              <a:rPr lang="cs-CZ" dirty="0" smtClean="0"/>
              <a:t>poradce</a:t>
            </a:r>
            <a:endParaRPr lang="cs-CZ" dirty="0"/>
          </a:p>
          <a:p>
            <a:r>
              <a:rPr lang="cs-CZ" dirty="0"/>
              <a:t>Bc. Alena Johnová, sociální pracovnice  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E05C833-83FC-4DA7-82C4-B73A58280458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Naše činnost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400" dirty="0"/>
              <a:t>Centrum psychologické </a:t>
            </a:r>
            <a:r>
              <a:rPr lang="cs-CZ" sz="2400" dirty="0" smtClean="0"/>
              <a:t>podpory, z.s., je nestátní nezisková organizace poskytující formou základního a odborného sociálního poradenství sociální služby občanům, kteří se ocitli v nepříznivé sociální a životní situaci. </a:t>
            </a:r>
          </a:p>
          <a:p>
            <a:pPr>
              <a:buNone/>
            </a:pPr>
            <a:r>
              <a:rPr lang="cs-CZ" sz="2400" dirty="0" smtClean="0"/>
              <a:t>Naše organizace dne 31.10. 2014 získala pověření k výkonu sociálně-právní ochraně dětí  dle ustanovení paragrafu 49 odst. 1 zákona č. 359/1999 Sb., ve spojení se zákonem č. 500/2004 Sb., správní </a:t>
            </a:r>
            <a:r>
              <a:rPr lang="cs-CZ" sz="2400" dirty="0" smtClean="0"/>
              <a:t>řád, </a:t>
            </a:r>
            <a:r>
              <a:rPr lang="cs-CZ" sz="2400" dirty="0" smtClean="0"/>
              <a:t>ve znění pozdějších předpisů. </a:t>
            </a:r>
          </a:p>
          <a:p>
            <a:pPr>
              <a:buNone/>
            </a:pPr>
            <a:r>
              <a:rPr lang="cs-CZ" sz="2400" dirty="0" smtClean="0"/>
              <a:t>Klienti OSPOD dochází do Centra psychologické podpory, z.s., na </a:t>
            </a:r>
            <a:r>
              <a:rPr lang="cs-CZ" sz="2400" dirty="0" smtClean="0"/>
              <a:t>doporučení pracovníků </a:t>
            </a:r>
            <a:r>
              <a:rPr lang="cs-CZ" sz="2400" dirty="0" smtClean="0"/>
              <a:t>OSPOD.  Zakázky ze strany OSPOD jsou realizovány formou spolupráce s </a:t>
            </a:r>
            <a:r>
              <a:rPr lang="cs-CZ" sz="2400" dirty="0" smtClean="0"/>
              <a:t>naší pracovnicí </a:t>
            </a:r>
            <a:r>
              <a:rPr lang="cs-CZ" sz="2400" dirty="0" smtClean="0"/>
              <a:t>Mgr. </a:t>
            </a:r>
            <a:r>
              <a:rPr lang="cs-CZ" sz="2400" dirty="0" err="1" smtClean="0"/>
              <a:t>et</a:t>
            </a:r>
            <a:r>
              <a:rPr lang="cs-CZ" sz="2400" dirty="0" smtClean="0"/>
              <a:t> Mgr. Jarmilou </a:t>
            </a:r>
            <a:r>
              <a:rPr lang="cs-CZ" sz="2400" dirty="0" err="1" smtClean="0"/>
              <a:t>Kupčekovou</a:t>
            </a:r>
            <a:r>
              <a:rPr lang="cs-CZ" sz="2400" dirty="0" smtClean="0"/>
              <a:t> formou  dohody o provedení práce.</a:t>
            </a:r>
            <a:r>
              <a:rPr lang="cs-CZ" sz="2400" dirty="0" smtClean="0"/>
              <a:t> 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Služby zajišťují kvalifikovaní psychologové a terapeuti, manželský a rodinný poradce a sociální pracovnice.</a:t>
            </a:r>
            <a:endParaRPr lang="cs-CZ" sz="2400" dirty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4236F38-7A44-4562-BCF6-6E5799BD6EEB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Poslání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 smtClean="0"/>
              <a:t>a) </a:t>
            </a:r>
            <a:r>
              <a:rPr lang="cs-CZ" sz="2000" dirty="0"/>
              <a:t>nabídka sociálních služeb lidem v nepříznivé psychické a sociální situaci, kterou </a:t>
            </a:r>
            <a:r>
              <a:rPr lang="cs-CZ" sz="2000" dirty="0" smtClean="0"/>
              <a:t>nejsou </a:t>
            </a:r>
            <a:r>
              <a:rPr lang="cs-CZ" sz="2000" dirty="0"/>
              <a:t>schopni sami řešit, poskytovaných přímo odbornými pracovníky </a:t>
            </a:r>
            <a:r>
              <a:rPr lang="cs-CZ" sz="2000" dirty="0" smtClean="0"/>
              <a:t> Centra  psychologické podpory, z.s., či </a:t>
            </a:r>
            <a:r>
              <a:rPr lang="cs-CZ" sz="2000" dirty="0"/>
              <a:t>dle specifik problému zprostředkování </a:t>
            </a:r>
            <a:r>
              <a:rPr lang="cs-CZ" sz="2000" dirty="0" smtClean="0"/>
              <a:t> sociálních služeb </a:t>
            </a:r>
            <a:r>
              <a:rPr lang="cs-CZ" sz="2000" dirty="0"/>
              <a:t>či dalších </a:t>
            </a:r>
            <a:r>
              <a:rPr lang="cs-CZ" sz="2000" dirty="0" smtClean="0"/>
              <a:t>veřejně </a:t>
            </a:r>
            <a:r>
              <a:rPr lang="cs-CZ" sz="2000" dirty="0"/>
              <a:t>dostupných služeb </a:t>
            </a:r>
            <a:r>
              <a:rPr lang="cs-CZ" sz="2000" dirty="0" smtClean="0"/>
              <a:t>     v </a:t>
            </a:r>
            <a:r>
              <a:rPr lang="cs-CZ" sz="2000" dirty="0" smtClean="0"/>
              <a:t>regionu,</a:t>
            </a:r>
          </a:p>
          <a:p>
            <a:pPr>
              <a:buNone/>
            </a:pPr>
            <a:r>
              <a:rPr lang="cs-CZ" sz="2000" dirty="0" smtClean="0"/>
              <a:t>b) nabídka bezpečného prostředí, podpory a porozumění,</a:t>
            </a:r>
          </a:p>
          <a:p>
            <a:pPr>
              <a:buNone/>
            </a:pPr>
            <a:r>
              <a:rPr lang="cs-CZ" sz="2000" dirty="0" smtClean="0"/>
              <a:t>c) poskytování podpory a provázení rodinám či jejím jednotlivým členům při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zvládání </a:t>
            </a:r>
            <a:r>
              <a:rPr lang="cs-CZ" sz="2000" dirty="0" smtClean="0"/>
              <a:t>náročných životních situací,</a:t>
            </a:r>
          </a:p>
          <a:p>
            <a:pPr>
              <a:buNone/>
            </a:pPr>
            <a:r>
              <a:rPr lang="cs-CZ" sz="2000" dirty="0" smtClean="0"/>
              <a:t>d) posílení rodičovských kompetencí a rodičovské komunikace, podpora otevřené komunikace mezi členy rodiny.</a:t>
            </a:r>
          </a:p>
          <a:p>
            <a:pPr>
              <a:buNone/>
            </a:pPr>
            <a:endParaRPr lang="cs-CZ" sz="2000" b="1" dirty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6C4041C6-9C28-4D10-92C5-AED4E1200AB8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Cíle odborného sociálního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2000" dirty="0" smtClean="0"/>
              <a:t>* </a:t>
            </a:r>
            <a:r>
              <a:rPr lang="cs-CZ" sz="2000" dirty="0"/>
              <a:t>poskytovat klientům, kteří bez odborné pomoci nemohou překonat obtížnou </a:t>
            </a:r>
            <a:r>
              <a:rPr lang="cs-CZ" sz="2000" dirty="0" smtClean="0"/>
              <a:t>životní </a:t>
            </a:r>
            <a:r>
              <a:rPr lang="cs-CZ" sz="2000" dirty="0"/>
              <a:t>situaci nebo </a:t>
            </a:r>
            <a:r>
              <a:rPr lang="cs-CZ" sz="2000" dirty="0" smtClean="0"/>
              <a:t>nepříznivé </a:t>
            </a:r>
            <a:r>
              <a:rPr lang="cs-CZ" sz="2000" dirty="0"/>
              <a:t>životní poměry, psychologické poradenství, </a:t>
            </a:r>
            <a:r>
              <a:rPr lang="cs-CZ" sz="2000" dirty="0" smtClean="0"/>
              <a:t>poradenské</a:t>
            </a:r>
            <a:r>
              <a:rPr lang="cs-CZ" sz="2000" dirty="0"/>
              <a:t>, psychoterapeutické a sociálně </a:t>
            </a:r>
            <a:r>
              <a:rPr lang="cs-CZ" sz="2000" dirty="0" smtClean="0"/>
              <a:t>–právní </a:t>
            </a:r>
            <a:r>
              <a:rPr lang="cs-CZ" sz="2000" dirty="0"/>
              <a:t>služby,</a:t>
            </a:r>
          </a:p>
          <a:p>
            <a:pPr>
              <a:buNone/>
            </a:pPr>
            <a:r>
              <a:rPr lang="cs-CZ" sz="2000" dirty="0"/>
              <a:t>* zajistit dostupnou, bezplatnou a odbornou pomoc,</a:t>
            </a:r>
          </a:p>
          <a:p>
            <a:pPr>
              <a:buNone/>
            </a:pPr>
            <a:r>
              <a:rPr lang="cs-CZ" sz="2000" dirty="0"/>
              <a:t>* v bezpečném prostředí poskytovat jednotlivci, páru či rodině podporu při </a:t>
            </a:r>
          </a:p>
          <a:p>
            <a:pPr>
              <a:buNone/>
            </a:pPr>
            <a:r>
              <a:rPr lang="cs-CZ" sz="2000" dirty="0" smtClean="0"/>
              <a:t>	náročných </a:t>
            </a:r>
            <a:r>
              <a:rPr lang="cs-CZ" sz="2000" dirty="0"/>
              <a:t>životních </a:t>
            </a:r>
            <a:r>
              <a:rPr lang="cs-CZ" sz="2000" dirty="0" smtClean="0"/>
              <a:t>situacích </a:t>
            </a:r>
            <a:r>
              <a:rPr lang="cs-CZ" sz="2000" dirty="0"/>
              <a:t>a tím vedoucí k harmonizaci rodinných a </a:t>
            </a:r>
          </a:p>
          <a:p>
            <a:pPr>
              <a:buNone/>
            </a:pPr>
            <a:r>
              <a:rPr lang="cs-CZ" sz="2000" dirty="0" smtClean="0"/>
              <a:t>	partnerských </a:t>
            </a:r>
            <a:r>
              <a:rPr lang="cs-CZ" sz="2000" dirty="0"/>
              <a:t>vztahů,</a:t>
            </a:r>
          </a:p>
          <a:p>
            <a:pPr>
              <a:buNone/>
            </a:pPr>
            <a:r>
              <a:rPr lang="cs-CZ" sz="2000" dirty="0"/>
              <a:t>* napomáhat v poznání a </a:t>
            </a:r>
            <a:r>
              <a:rPr lang="cs-CZ" sz="2000" dirty="0" smtClean="0"/>
              <a:t>ř</a:t>
            </a:r>
            <a:r>
              <a:rPr lang="cs-CZ" sz="2000" dirty="0"/>
              <a:t>ešení obtíží tak, aby se klient dostal do přiměřené </a:t>
            </a:r>
          </a:p>
          <a:p>
            <a:pPr>
              <a:buNone/>
            </a:pPr>
            <a:r>
              <a:rPr lang="cs-CZ" sz="2000" dirty="0" smtClean="0"/>
              <a:t>	psychické </a:t>
            </a:r>
            <a:r>
              <a:rPr lang="cs-CZ" sz="2000" dirty="0"/>
              <a:t>a sociální </a:t>
            </a:r>
            <a:r>
              <a:rPr lang="cs-CZ" sz="2000" dirty="0" smtClean="0"/>
              <a:t>pohody</a:t>
            </a:r>
          </a:p>
          <a:p>
            <a:pPr>
              <a:buNone/>
            </a:pPr>
            <a:r>
              <a:rPr lang="cs-CZ" sz="2000" dirty="0" smtClean="0"/>
              <a:t>* podporovat lepší orientaci v dané situaci a schopnost nahlížet na svou současnou </a:t>
            </a:r>
          </a:p>
          <a:p>
            <a:pPr>
              <a:buNone/>
            </a:pPr>
            <a:r>
              <a:rPr lang="cs-CZ" sz="2000" dirty="0" smtClean="0"/>
              <a:t>	situaci</a:t>
            </a:r>
            <a:r>
              <a:rPr lang="cs-CZ" sz="2000" dirty="0" smtClean="0"/>
              <a:t>,</a:t>
            </a:r>
          </a:p>
          <a:p>
            <a:pPr>
              <a:buNone/>
            </a:pPr>
            <a:r>
              <a:rPr lang="cs-CZ" sz="2000" dirty="0" smtClean="0"/>
              <a:t>* umožnit lepší posuzování důsledků svých rozhodnutí a povzbuzení přijímání </a:t>
            </a:r>
          </a:p>
          <a:p>
            <a:pPr>
              <a:buNone/>
            </a:pPr>
            <a:r>
              <a:rPr lang="cs-CZ" sz="2000" dirty="0" smtClean="0"/>
              <a:t>	zodpovědnosti </a:t>
            </a:r>
            <a:r>
              <a:rPr lang="cs-CZ" sz="2000" dirty="0" smtClean="0"/>
              <a:t>za řešení své situace,</a:t>
            </a:r>
          </a:p>
          <a:p>
            <a:pPr>
              <a:buNone/>
            </a:pPr>
            <a:r>
              <a:rPr lang="cs-CZ" sz="2000" dirty="0" smtClean="0"/>
              <a:t>* podporovat rozvoj samostatnosti klienta, motivovat jej k činnostem, které vedou </a:t>
            </a:r>
          </a:p>
          <a:p>
            <a:pPr>
              <a:buNone/>
            </a:pPr>
            <a:r>
              <a:rPr lang="cs-CZ" sz="2000" dirty="0" smtClean="0"/>
              <a:t>	k </a:t>
            </a:r>
            <a:r>
              <a:rPr lang="cs-CZ" sz="2000" dirty="0" smtClean="0"/>
              <a:t>harmonizaci a řešení nepříznivé situace,</a:t>
            </a:r>
          </a:p>
          <a:p>
            <a:pPr>
              <a:buNone/>
            </a:pPr>
            <a:r>
              <a:rPr lang="cs-CZ" sz="2000" dirty="0" smtClean="0"/>
              <a:t>* posilovat sociální začleňování klienta a jeho rodiny,</a:t>
            </a:r>
          </a:p>
          <a:p>
            <a:pPr>
              <a:buNone/>
            </a:pPr>
            <a:r>
              <a:rPr lang="cs-CZ" sz="2000" dirty="0" smtClean="0"/>
              <a:t>* zvyšovat povědomí o právech a povinnostech klienta.</a:t>
            </a:r>
          </a:p>
          <a:p>
            <a:pPr>
              <a:buFont typeface="Arial" charset="0"/>
              <a:buChar char="•"/>
            </a:pPr>
            <a:endParaRPr lang="cs-CZ" sz="2000" dirty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6D660052-4A05-4F72-BF29-285A3A8B94B8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1514</Words>
  <Application>Microsoft Office PowerPoint</Application>
  <PresentationFormat>Předvádění na obrazovce (4:3)</PresentationFormat>
  <Paragraphs>293</Paragraphs>
  <Slides>23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   Centrum psychologické podpory, z.s.</vt:lpstr>
      <vt:lpstr>Obsah</vt:lpstr>
      <vt:lpstr>Historie</vt:lpstr>
      <vt:lpstr>Založení a registrace</vt:lpstr>
      <vt:lpstr>Identifikační údaje</vt:lpstr>
      <vt:lpstr>Náš tým</vt:lpstr>
      <vt:lpstr>Naše činnost </vt:lpstr>
      <vt:lpstr>Poslání organizace</vt:lpstr>
      <vt:lpstr>Cíle odborného sociálního poradenství</vt:lpstr>
      <vt:lpstr>Základní cíl </vt:lpstr>
      <vt:lpstr>Okruh osob</vt:lpstr>
      <vt:lpstr>Některé zásady poskytování služeb</vt:lpstr>
      <vt:lpstr>Činnosti</vt:lpstr>
      <vt:lpstr>Statistiky za rok 2015</vt:lpstr>
      <vt:lpstr>Finanční zpráva</vt:lpstr>
      <vt:lpstr>Snímek 16</vt:lpstr>
      <vt:lpstr>Celková finanční zpráva</vt:lpstr>
      <vt:lpstr>Rozvaha</vt:lpstr>
      <vt:lpstr>Účetní závěrka</vt:lpstr>
      <vt:lpstr>Účetní závěrka pokrač.</vt:lpstr>
      <vt:lpstr>Partneři</vt:lpstr>
      <vt:lpstr>Poděkování</vt:lpstr>
      <vt:lpstr>Výroční zpráva 2015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Centrum psychologické podpory, z.s.</dc:title>
  <dc:creator>Eva Březinová</dc:creator>
  <cp:lastModifiedBy>Eva Březinová</cp:lastModifiedBy>
  <cp:revision>123</cp:revision>
  <dcterms:created xsi:type="dcterms:W3CDTF">2016-05-01T20:38:00Z</dcterms:created>
  <dcterms:modified xsi:type="dcterms:W3CDTF">2016-06-27T21:50:24Z</dcterms:modified>
</cp:coreProperties>
</file>