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6" r:id="rId4"/>
    <p:sldId id="277" r:id="rId5"/>
    <p:sldId id="260" r:id="rId6"/>
    <p:sldId id="261" r:id="rId7"/>
    <p:sldId id="262" r:id="rId8"/>
    <p:sldId id="272" r:id="rId9"/>
    <p:sldId id="273" r:id="rId10"/>
    <p:sldId id="263" r:id="rId11"/>
    <p:sldId id="283" r:id="rId12"/>
    <p:sldId id="274" r:id="rId13"/>
    <p:sldId id="266" r:id="rId14"/>
    <p:sldId id="267" r:id="rId15"/>
    <p:sldId id="279" r:id="rId16"/>
    <p:sldId id="280" r:id="rId17"/>
    <p:sldId id="281" r:id="rId18"/>
    <p:sldId id="282" r:id="rId19"/>
    <p:sldId id="268" r:id="rId20"/>
    <p:sldId id="275" r:id="rId21"/>
    <p:sldId id="269" r:id="rId2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>
      <p:cViewPr varScale="1">
        <p:scale>
          <a:sx n="101" d="100"/>
          <a:sy n="101" d="100"/>
        </p:scale>
        <p:origin x="126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C6E83-2C7B-48CC-B50C-63231994564D}" type="datetimeFigureOut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00998-F32B-46F0-9C55-BF5881BD88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620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00998-F32B-46F0-9C55-BF5881BD88E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00998-F32B-46F0-9C55-BF5881BD88E6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F74F8-793D-4FBA-8D92-01E1BE7BBA1E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57D5-5125-44EA-8955-D18B3479160F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0CAB-0A3C-4C2A-9601-56C500C56465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91C81-6ABC-487A-8FC8-E2D09D386D6B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65406-248D-4F73-A4FF-E34AD1937BA1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14FF8-727A-44AD-9150-24B8679CE1A5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349C1-3F5C-4D5E-BE49-3F93D9E66FFE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0668-3C2D-41A9-9C49-1DACC570BCFD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424-B1EC-4F51-8FBD-C20760B5F0D2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9970D-6E04-4C59-B654-55EBADBD3AF9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98FE-3AC5-4E1B-BA3C-8E0E1712CA7C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855D4-02B5-4B5C-A2B4-E9A2CAE0C14C}" type="datetime1">
              <a:rPr lang="cs-CZ" smtClean="0"/>
              <a:pPr/>
              <a:t>10. 7. 2017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C207D-C7FD-43F6-BBFD-692147E4770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adna-vrchlab&#237;.cz/" TargetMode="External"/><Relationship Id="rId2" Type="http://schemas.openxmlformats.org/officeDocument/2006/relationships/hyperlink" Target="mailto:cpp@poradna-vrchlab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4176463"/>
          </a:xfrm>
        </p:spPr>
        <p:txBody>
          <a:bodyPr>
            <a:normAutofit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Centrum psychologické podpory, z.s.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3600" b="1" dirty="0"/>
          </a:p>
          <a:p>
            <a:r>
              <a:rPr lang="cs-CZ" sz="3600" b="1" dirty="0"/>
              <a:t>Výroční zpráva za rok 2016</a:t>
            </a:r>
          </a:p>
          <a:p>
            <a:endParaRPr lang="cs-CZ" sz="9600" b="1" dirty="0"/>
          </a:p>
        </p:txBody>
      </p:sp>
      <p:pic>
        <p:nvPicPr>
          <p:cNvPr id="4" name="Obrázek 3" descr="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548680"/>
            <a:ext cx="1905000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dirty="0"/>
              <a:t>Centrum psychologické podpory, z.s., disponuje čtyřmi odbornými pracovníky. Díky jejich kvalifikaci poradna nabízí širokou škálu služeb, zahrnujících  m.</a:t>
            </a:r>
            <a:r>
              <a:rPr lang="cs-CZ" sz="1800" dirty="0" err="1"/>
              <a:t>j</a:t>
            </a:r>
            <a:r>
              <a:rPr lang="cs-CZ" sz="1800" dirty="0"/>
              <a:t>.:</a:t>
            </a:r>
          </a:p>
          <a:p>
            <a:pPr>
              <a:buNone/>
            </a:pPr>
            <a:endParaRPr lang="cs-CZ" sz="800" dirty="0"/>
          </a:p>
          <a:p>
            <a:pPr lvl="0"/>
            <a:r>
              <a:rPr lang="cs-CZ" sz="1800" dirty="0"/>
              <a:t>manželské a rodinné psychologické poradenství – cílené, krátkodobé vedení</a:t>
            </a:r>
          </a:p>
          <a:p>
            <a:pPr lvl="0"/>
            <a:r>
              <a:rPr lang="cs-CZ" sz="1800" dirty="0"/>
              <a:t>sociálně terapeutické činnosti s jednotlivci, páry i celou rodinou</a:t>
            </a:r>
          </a:p>
          <a:p>
            <a:pPr lvl="0"/>
            <a:r>
              <a:rPr lang="cs-CZ" sz="1800" dirty="0"/>
              <a:t>psychologickou krizovou intervenci</a:t>
            </a:r>
          </a:p>
          <a:p>
            <a:r>
              <a:rPr lang="cs-CZ" sz="1800" dirty="0"/>
              <a:t>manželskou a rodinnou terapii, párovou terapii – systematická déletrvající restrukturalizace systému</a:t>
            </a:r>
          </a:p>
          <a:p>
            <a:pPr lvl="0"/>
            <a:r>
              <a:rPr lang="cs-CZ" sz="1800" dirty="0"/>
              <a:t>psychologickou diagnostiku</a:t>
            </a:r>
          </a:p>
          <a:p>
            <a:pPr lvl="0"/>
            <a:r>
              <a:rPr lang="cs-CZ" sz="1800" dirty="0"/>
              <a:t>telefonickou intervenci a poskytování informací</a:t>
            </a:r>
          </a:p>
          <a:p>
            <a:pPr lvl="0"/>
            <a:r>
              <a:rPr lang="cs-CZ" sz="1800" dirty="0" err="1"/>
              <a:t>coaching</a:t>
            </a:r>
            <a:r>
              <a:rPr lang="cs-CZ" sz="1800" dirty="0"/>
              <a:t>, rodinnou mediaci</a:t>
            </a:r>
          </a:p>
          <a:p>
            <a:r>
              <a:rPr lang="cs-CZ" sz="1800" dirty="0"/>
              <a:t>krizovou pomoc osobám, které se ocitnou v ohrožení života či zdraví</a:t>
            </a:r>
          </a:p>
          <a:p>
            <a:r>
              <a:rPr lang="cs-CZ" sz="1800" dirty="0"/>
              <a:t>podporovaná setkávání rodičů s dětmi</a:t>
            </a:r>
          </a:p>
          <a:p>
            <a:r>
              <a:rPr lang="cs-CZ" sz="1800" dirty="0"/>
              <a:t>asistovaná předávání dětí mezi rodiči </a:t>
            </a:r>
          </a:p>
          <a:p>
            <a:r>
              <a:rPr lang="cs-CZ" sz="1800" dirty="0"/>
              <a:t>účast na případových konferencích </a:t>
            </a:r>
          </a:p>
          <a:p>
            <a:r>
              <a:rPr lang="cs-CZ" sz="1800" dirty="0"/>
              <a:t>činnosti v rámci pověření sociálně-právní ochrany dětí </a:t>
            </a:r>
            <a:r>
              <a:rPr lang="pl-PL" sz="1800" dirty="0"/>
              <a:t> v souladu s ustanovením</a:t>
            </a:r>
            <a:br>
              <a:rPr lang="pl-PL" sz="1800" dirty="0"/>
            </a:br>
            <a:r>
              <a:rPr lang="pl-PL" sz="1800" dirty="0"/>
              <a:t>$ 48 odst. 2 zákona č. 35911999 Sb.</a:t>
            </a:r>
            <a:endParaRPr lang="cs-CZ" sz="1400" dirty="0"/>
          </a:p>
          <a:p>
            <a:endParaRPr lang="cs-CZ" sz="1800" dirty="0"/>
          </a:p>
          <a:p>
            <a:pPr>
              <a:buNone/>
            </a:pP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2CD20F7C-DD38-4294-AF8B-0E9034D8D996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46B14-9103-478D-A459-C40B0B11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Činnosti v rámci pověření k SPOD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B18741-2312-4CDD-84B7-12AF35FB7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Rozhodnutím Krajského úřadu Královéhradeckého kraje je naše organizace dle ustanovení $ 48 odst. 2 zákona č. 35911999 Sb., pověřena k výkonu sociálně-právní ochrany dětí v rozsahu:</a:t>
            </a:r>
          </a:p>
          <a:p>
            <a:r>
              <a:rPr lang="cs-CZ" dirty="0"/>
              <a:t>Pomoc rodičům při řešení výchovných nebo jiných problémů souvisejících s péčí dítě (s 11 odst. 1písm. a) zákona č.359/1999 Sb.).</a:t>
            </a:r>
          </a:p>
          <a:p>
            <a:r>
              <a:rPr lang="cs-CZ" dirty="0"/>
              <a:t>Poskytování nebo zprostředkování poradenství rodičům při výchově a vzdělávání dítěte a při péči o dítě zdravotně postižené (§ 11 odst.1 písm. b) zákona359/1999 Sb.).</a:t>
            </a:r>
          </a:p>
          <a:p>
            <a:r>
              <a:rPr lang="cs-CZ" dirty="0"/>
              <a:t>Pořádání přednášek a kurzů zaměřených v rámci poradenské činnosti na řešení výchovných, sociálních a jiných problémů souvisejících s péčí o dítě a jeho výchovu ($ 11 odst. 1 písm. c) zákona č.359/1999 Sb.). </a:t>
            </a:r>
          </a:p>
          <a:p>
            <a:pPr marL="0" indent="0">
              <a:buNone/>
            </a:pPr>
            <a:r>
              <a:rPr lang="cs-CZ" dirty="0"/>
              <a:t>Veškeré aktivity v rámci pověření SPOD byly vykonávány na adrese provozovny CPP, </a:t>
            </a:r>
            <a:r>
              <a:rPr lang="cs-CZ" dirty="0" err="1"/>
              <a:t>z.s</a:t>
            </a:r>
            <a:r>
              <a:rPr lang="cs-CZ" dirty="0"/>
              <a:t> Komenského 1248,543 01 Vrchlabí a v rámci případových konferencí na MÚ Vrchlabí odboru sociálním a zdravotním na adrese  Krkonošská 8, 543 01 Vrchlabí.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roce 2016 se na výkonu činností v rámci pověření SPOD podíleli:</a:t>
            </a:r>
          </a:p>
          <a:p>
            <a:r>
              <a:rPr lang="cs-CZ" dirty="0"/>
              <a:t>Mgr. et Mgr. Jarmila </a:t>
            </a:r>
            <a:r>
              <a:rPr lang="cs-CZ" dirty="0" err="1"/>
              <a:t>Kupčeková</a:t>
            </a:r>
            <a:endParaRPr lang="cs-CZ" dirty="0"/>
          </a:p>
          <a:p>
            <a:r>
              <a:rPr lang="cs-CZ" dirty="0"/>
              <a:t>PhDr. Miroslav Novotný, ředitel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78FE3-A212-4218-ADFB-1AEB4D93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3A7324-8EAC-4DA1-99ED-89C3CF975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C207D-C7FD-43F6-BBFD-692147E4770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985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Statistiky za rok 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2000" dirty="0"/>
              <a:t>Počet klientů: 		           		 210</a:t>
            </a:r>
          </a:p>
          <a:p>
            <a:pPr>
              <a:buNone/>
            </a:pPr>
            <a:r>
              <a:rPr lang="cs-CZ" sz="2000" dirty="0"/>
              <a:t>Počet konzultací: 	           			 745</a:t>
            </a:r>
          </a:p>
          <a:p>
            <a:pPr>
              <a:buNone/>
            </a:pPr>
            <a:r>
              <a:rPr lang="cs-CZ" sz="2000" dirty="0"/>
              <a:t>Počet konzultací v oblasti psychoterapie:	 	173</a:t>
            </a:r>
          </a:p>
          <a:p>
            <a:pPr>
              <a:buNone/>
            </a:pPr>
            <a:r>
              <a:rPr lang="cs-CZ" sz="2000" dirty="0"/>
              <a:t>Počet konzultací v oblasti krizové intervence:     	122</a:t>
            </a:r>
          </a:p>
          <a:p>
            <a:pPr>
              <a:buNone/>
            </a:pPr>
            <a:r>
              <a:rPr lang="cs-CZ" sz="2000" dirty="0"/>
              <a:t>Počet konzultací v oblasti rodinných</a:t>
            </a:r>
          </a:p>
          <a:p>
            <a:pPr>
              <a:buNone/>
            </a:pPr>
            <a:r>
              <a:rPr lang="cs-CZ" sz="2000" dirty="0"/>
              <a:t>a partnerských vztahů:			 450	</a:t>
            </a:r>
          </a:p>
          <a:p>
            <a:pPr>
              <a:buNone/>
            </a:pPr>
            <a:r>
              <a:rPr lang="cs-CZ" sz="2000" dirty="0"/>
              <a:t>Dále v rámci pověření k výkonu SPOD </a:t>
            </a:r>
          </a:p>
          <a:p>
            <a:pPr>
              <a:buNone/>
            </a:pPr>
            <a:r>
              <a:rPr lang="cs-CZ" sz="2000" dirty="0"/>
              <a:t>Počet rodin/ počet osob:			8/20</a:t>
            </a:r>
          </a:p>
          <a:p>
            <a:pPr>
              <a:buNone/>
            </a:pPr>
            <a:r>
              <a:rPr lang="cs-CZ" sz="2000" dirty="0"/>
              <a:t>Počet konzultací:				 27</a:t>
            </a:r>
          </a:p>
          <a:p>
            <a:pPr>
              <a:buNone/>
            </a:pPr>
            <a:r>
              <a:rPr lang="cs-CZ" sz="2000" dirty="0"/>
              <a:t>Počet případových konferencí:			    4</a:t>
            </a:r>
          </a:p>
          <a:p>
            <a:pPr>
              <a:buNone/>
            </a:pPr>
            <a:r>
              <a:rPr lang="cs-CZ" sz="2000" dirty="0"/>
              <a:t>Počet přednášek a kurzů:			</a:t>
            </a:r>
            <a:r>
              <a:rPr lang="cs-CZ" sz="2000"/>
              <a:t>    </a:t>
            </a:r>
            <a:r>
              <a:rPr lang="cs-CZ" sz="2000" dirty="0"/>
              <a:t>0</a:t>
            </a:r>
          </a:p>
          <a:p>
            <a:pPr>
              <a:buNone/>
            </a:pPr>
            <a:r>
              <a:rPr lang="cs-CZ" sz="2000" dirty="0"/>
              <a:t>Počet odmítnutých zájemců (především z důvodu dlouhé čekací doby): 46	</a:t>
            </a:r>
          </a:p>
          <a:p>
            <a:pPr>
              <a:buNone/>
            </a:pPr>
            <a:r>
              <a:rPr lang="cs-CZ" sz="2000" dirty="0"/>
              <a:t>Počet konzultací dle obcí: Vrchlabí: 493, Špindlerův Mlýn: 47, </a:t>
            </a:r>
          </a:p>
          <a:p>
            <a:pPr>
              <a:buNone/>
            </a:pPr>
            <a:r>
              <a:rPr lang="cs-CZ" sz="2000" dirty="0"/>
              <a:t>Dolní Branná:  39, </a:t>
            </a:r>
            <a:r>
              <a:rPr lang="cs-CZ" sz="2000" dirty="0" err="1"/>
              <a:t>Lánov</a:t>
            </a:r>
            <a:r>
              <a:rPr lang="cs-CZ" sz="2000" dirty="0"/>
              <a:t>: 29, Kunčice nad Labem: 28, Hostinné: 28, </a:t>
            </a:r>
          </a:p>
          <a:p>
            <a:pPr>
              <a:buNone/>
            </a:pPr>
            <a:r>
              <a:rPr lang="cs-CZ" sz="2000" dirty="0"/>
              <a:t>Rudník: 25, Klášterská Lhota 24, ostatní: 33. </a:t>
            </a:r>
            <a:r>
              <a:rPr lang="cs-CZ" sz="2400" dirty="0"/>
              <a:t>                                        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2C5AA80-8E35-4DA6-83EA-C5837076DBE5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zpráva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Financování</a:t>
            </a:r>
            <a:r>
              <a:rPr lang="cs-CZ" sz="2000" dirty="0"/>
              <a:t>  činnosti Centra psychologické podpory, z.s., bylo v roce 2016 vícezdrojové:  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Dotace KHK  					    10.000,- Kč</a:t>
            </a:r>
          </a:p>
          <a:p>
            <a:r>
              <a:rPr lang="cs-CZ" sz="2000" dirty="0"/>
              <a:t>Dotace MPSV                                                                    705.000,- Kč</a:t>
            </a:r>
          </a:p>
          <a:p>
            <a:r>
              <a:rPr lang="cs-CZ" sz="2000" dirty="0"/>
              <a:t>Dotace </a:t>
            </a:r>
            <a:r>
              <a:rPr lang="cs-CZ" sz="2000" dirty="0" err="1"/>
              <a:t>MěÚ</a:t>
            </a:r>
            <a:r>
              <a:rPr lang="cs-CZ" sz="2000" dirty="0"/>
              <a:t> Vrchlabí				   138.500,- Kč  </a:t>
            </a:r>
          </a:p>
          <a:p>
            <a:r>
              <a:rPr lang="cs-CZ" sz="2000" dirty="0"/>
              <a:t>Dotace obce Kunčice nad Labem                                       5.000,- Kč</a:t>
            </a:r>
          </a:p>
          <a:p>
            <a:r>
              <a:rPr lang="cs-CZ" sz="2000" dirty="0"/>
              <a:t>Dotace obce Hostinné				        5.000,-Kč</a:t>
            </a:r>
          </a:p>
          <a:p>
            <a:r>
              <a:rPr lang="cs-CZ" sz="2000" dirty="0"/>
              <a:t>Finanční dar města Rtyně v Podkrkonoší                          3.000,- Kč.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7D2D8E6-A148-44BA-BFDA-AD62FB20A671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448612"/>
              </p:ext>
            </p:extLst>
          </p:nvPr>
        </p:nvGraphicFramePr>
        <p:xfrm>
          <a:off x="0" y="44624"/>
          <a:ext cx="9144002" cy="6785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87625036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610">
                  <a:extLst>
                    <a:ext uri="{9D8B030D-6E8A-4147-A177-3AD203B41FA5}">
                      <a16:colId xmlns:a16="http://schemas.microsoft.com/office/drawing/2014/main" val="219699561"/>
                    </a:ext>
                  </a:extLst>
                </a:gridCol>
              </a:tblGrid>
              <a:tr h="111646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36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Celkový přehled využití</a:t>
                      </a:r>
                      <a:r>
                        <a:rPr lang="cs-CZ" sz="36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r>
                        <a:rPr lang="cs-CZ" sz="36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dotací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56">
                <a:tc>
                  <a:txBody>
                    <a:bodyPr/>
                    <a:lstStyle/>
                    <a:p>
                      <a:r>
                        <a:rPr lang="cs-CZ" sz="1600" dirty="0"/>
                        <a:t>Dotace MPSV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Dotace </a:t>
                      </a:r>
                      <a:r>
                        <a:rPr lang="cs-CZ" sz="1600" dirty="0" err="1"/>
                        <a:t>MěÚ</a:t>
                      </a:r>
                      <a:r>
                        <a:rPr lang="cs-CZ" sz="1600" dirty="0"/>
                        <a:t> Vrchlabí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Dotace</a:t>
                      </a:r>
                      <a:r>
                        <a:rPr lang="cs-CZ" sz="1600" baseline="0" dirty="0"/>
                        <a:t> Kunčice n. L.</a:t>
                      </a:r>
                      <a:endParaRPr lang="cs-CZ" sz="1600" dirty="0"/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Dotace Hostinné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Finanční</a:t>
                      </a:r>
                      <a:r>
                        <a:rPr lang="cs-CZ" sz="1600" baseline="0" dirty="0"/>
                        <a:t> d</a:t>
                      </a:r>
                      <a:r>
                        <a:rPr lang="cs-CZ" sz="1600" dirty="0"/>
                        <a:t>ar </a:t>
                      </a:r>
                      <a:r>
                        <a:rPr lang="cs-CZ" sz="1600" dirty="0" err="1"/>
                        <a:t>Rtyně</a:t>
                      </a:r>
                      <a:r>
                        <a:rPr lang="cs-CZ" sz="1600" dirty="0"/>
                        <a:t> v Pod.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Dotace KH Kraj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923">
                <a:tc>
                  <a:txBody>
                    <a:bodyPr/>
                    <a:lstStyle/>
                    <a:p>
                      <a:r>
                        <a:rPr lang="cs-CZ" sz="1400" b="1" dirty="0"/>
                        <a:t>Osobní</a:t>
                      </a:r>
                      <a:r>
                        <a:rPr lang="cs-CZ" sz="1400" b="1" baseline="0" dirty="0"/>
                        <a:t> náklady               598002</a:t>
                      </a:r>
                    </a:p>
                    <a:p>
                      <a:r>
                        <a:rPr lang="cs-CZ" sz="1400" baseline="0" dirty="0"/>
                        <a:t>- pracovní smlouvy          320373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baseline="0" dirty="0"/>
                        <a:t>dohody                       276046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baseline="0" dirty="0"/>
                        <a:t>jiné os. náklady        1583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Pracovní smlouvy  96 940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9712">
                <a:tc>
                  <a:txBody>
                    <a:bodyPr/>
                    <a:lstStyle/>
                    <a:p>
                      <a:r>
                        <a:rPr lang="cs-CZ" sz="1400" b="1" dirty="0"/>
                        <a:t>Provozní náklady            40821</a:t>
                      </a:r>
                    </a:p>
                    <a:p>
                      <a:r>
                        <a:rPr lang="cs-CZ" sz="1400" dirty="0"/>
                        <a:t>- DNM                                15000                                  </a:t>
                      </a:r>
                    </a:p>
                    <a:p>
                      <a:r>
                        <a:rPr lang="cs-CZ" sz="1400" dirty="0"/>
                        <a:t>- DHM                                9098</a:t>
                      </a:r>
                    </a:p>
                    <a:p>
                      <a:r>
                        <a:rPr lang="cs-CZ" sz="1400" dirty="0"/>
                        <a:t>- kancelářské  potřeby    5548</a:t>
                      </a:r>
                    </a:p>
                    <a:p>
                      <a:r>
                        <a:rPr lang="cs-CZ" sz="1400" dirty="0"/>
                        <a:t>- jiné spotřební nákupy   11175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/>
                        <a:t>Energie</a:t>
                      </a:r>
                      <a:r>
                        <a:rPr lang="cs-CZ" sz="1400" baseline="0" dirty="0"/>
                        <a:t>                    3 060</a:t>
                      </a:r>
                      <a:endParaRPr lang="cs-CZ" sz="1400" dirty="0"/>
                    </a:p>
                    <a:p>
                      <a:r>
                        <a:rPr lang="cs-CZ" sz="1400" dirty="0"/>
                        <a:t>Nájemné                 38 500</a:t>
                      </a:r>
                    </a:p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Jiné spotřebované nákupy </a:t>
                      </a:r>
                    </a:p>
                    <a:p>
                      <a:r>
                        <a:rPr lang="cs-CZ" sz="1400" dirty="0"/>
                        <a:t>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329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400" dirty="0"/>
                        <a:t>                         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400" dirty="0"/>
                        <a:t>- tel., poštovné, internet</a:t>
                      </a:r>
                      <a:r>
                        <a:rPr lang="cs-CZ" sz="1400" baseline="0" dirty="0"/>
                        <a:t>  </a:t>
                      </a:r>
                      <a:r>
                        <a:rPr lang="cs-CZ" sz="1400" dirty="0"/>
                        <a:t> 10 792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/>
                        <a:t> práv. a </a:t>
                      </a:r>
                      <a:r>
                        <a:rPr lang="cs-CZ" sz="1400" dirty="0" err="1"/>
                        <a:t>ekon</a:t>
                      </a:r>
                      <a:r>
                        <a:rPr lang="cs-CZ" sz="1400" dirty="0"/>
                        <a:t>. služby         24 000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/>
                        <a:t> školení a kurzy                  12 300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/>
                        <a:t> opravy                                  1 587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/>
                        <a:t> cestovné                              5 979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400" dirty="0"/>
                        <a:t> jiné                                      11 518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Opravy a udržování</a:t>
                      </a:r>
                    </a:p>
                    <a:p>
                      <a:r>
                        <a:rPr lang="cs-CZ" sz="1400" dirty="0"/>
                        <a:t>5000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Právní a ekonomické služby 1000</a:t>
                      </a:r>
                    </a:p>
                    <a:p>
                      <a:endParaRPr lang="cs-CZ" sz="1400" dirty="0"/>
                    </a:p>
                    <a:p>
                      <a:r>
                        <a:rPr lang="cs-CZ" sz="1400" dirty="0"/>
                        <a:t>Jiné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Energie</a:t>
                      </a:r>
                    </a:p>
                    <a:p>
                      <a:r>
                        <a:rPr lang="cs-CZ" sz="1400" dirty="0"/>
                        <a:t>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Celkem                  705 000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Celkem</a:t>
                      </a:r>
                      <a:r>
                        <a:rPr lang="cs-CZ" sz="1800" baseline="0" dirty="0"/>
                        <a:t>      138 500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Celkem</a:t>
                      </a:r>
                      <a:r>
                        <a:rPr lang="cs-CZ" sz="1800" baseline="0" dirty="0"/>
                        <a:t>     5000</a:t>
                      </a:r>
                      <a:endParaRPr lang="cs-CZ" sz="1800" dirty="0"/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Celkem</a:t>
                      </a:r>
                      <a:r>
                        <a:rPr lang="cs-CZ" sz="1800" baseline="0" dirty="0"/>
                        <a:t>     5000</a:t>
                      </a:r>
                      <a:endParaRPr lang="cs-CZ" sz="1800" dirty="0"/>
                    </a:p>
                    <a:p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Celkem</a:t>
                      </a:r>
                      <a:r>
                        <a:rPr lang="cs-CZ" sz="1800" baseline="0" dirty="0"/>
                        <a:t>   3000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Celkem 10000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E20CDE8-9E54-4006-84E5-433C70D65DAA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Celková finanční zpráva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/>
              <a:t>Náklady                                  Částka                        Výnosy 	              Částka</a:t>
            </a:r>
          </a:p>
          <a:p>
            <a:pPr>
              <a:buNone/>
            </a:pPr>
            <a:endParaRPr lang="cs-CZ" sz="1600" dirty="0"/>
          </a:p>
          <a:p>
            <a:pPr>
              <a:buNone/>
            </a:pPr>
            <a:r>
              <a:rPr lang="cs-CZ" sz="1600" dirty="0"/>
              <a:t>Osobní náklady                                  708 442                               Dotace MPSV                         705 000,-</a:t>
            </a:r>
          </a:p>
          <a:p>
            <a:pPr>
              <a:buNone/>
            </a:pPr>
            <a:r>
              <a:rPr lang="cs-CZ" sz="1600" dirty="0"/>
              <a:t>Spotřebované nákupy                         45 821	                      Dotace </a:t>
            </a:r>
            <a:r>
              <a:rPr lang="cs-CZ" sz="1600" dirty="0" err="1"/>
              <a:t>MěÚ</a:t>
            </a:r>
            <a:r>
              <a:rPr lang="cs-CZ" sz="1600" dirty="0"/>
              <a:t> Vrchlabí           138 500,-</a:t>
            </a:r>
          </a:p>
          <a:p>
            <a:pPr>
              <a:buNone/>
            </a:pPr>
            <a:r>
              <a:rPr lang="cs-CZ" sz="1600" dirty="0"/>
              <a:t>Služby                                                   103 505                               Finanční dar Kunčice n. L.       5 000,-</a:t>
            </a:r>
          </a:p>
          <a:p>
            <a:pPr>
              <a:buNone/>
            </a:pPr>
            <a:r>
              <a:rPr lang="cs-CZ" sz="1600" dirty="0"/>
              <a:t>Ostatní náklady                                    13 518                                Finanční dar Rtyně v </a:t>
            </a:r>
            <a:r>
              <a:rPr lang="cs-CZ" sz="1600" dirty="0" err="1"/>
              <a:t>Podkr</a:t>
            </a:r>
            <a:r>
              <a:rPr lang="cs-CZ" sz="1600" dirty="0"/>
              <a:t>.     3 000,- </a:t>
            </a:r>
          </a:p>
          <a:p>
            <a:pPr>
              <a:buNone/>
            </a:pPr>
            <a:r>
              <a:rPr lang="cs-CZ" sz="1600" dirty="0"/>
              <a:t>						 Dotace Hostinné                        5 000,-</a:t>
            </a:r>
          </a:p>
          <a:p>
            <a:pPr>
              <a:buNone/>
            </a:pPr>
            <a:r>
              <a:rPr lang="cs-CZ" sz="1600" dirty="0"/>
              <a:t>						Dotace KH kraj                          10 000,-</a:t>
            </a:r>
          </a:p>
          <a:p>
            <a:pPr>
              <a:buNone/>
            </a:pPr>
            <a:r>
              <a:rPr lang="cs-CZ" sz="2100" b="1" dirty="0"/>
              <a:t>Náklady celkem                   871 286</a:t>
            </a:r>
            <a:r>
              <a:rPr lang="cs-CZ" sz="1600" dirty="0"/>
              <a:t>		</a:t>
            </a:r>
            <a:r>
              <a:rPr lang="cs-CZ" sz="2100" dirty="0"/>
              <a:t>Přijaté příspěvky celkem     8 000</a:t>
            </a:r>
          </a:p>
          <a:p>
            <a:pPr>
              <a:buNone/>
            </a:pPr>
            <a:r>
              <a:rPr lang="cs-CZ" sz="2100" dirty="0"/>
              <a:t>						Provozní dotace celkem    853 500</a:t>
            </a:r>
          </a:p>
          <a:p>
            <a:pPr>
              <a:buNone/>
            </a:pPr>
            <a:r>
              <a:rPr lang="cs-CZ" sz="1600" dirty="0"/>
              <a:t>                                                                                                           </a:t>
            </a:r>
            <a:r>
              <a:rPr lang="cs-CZ" sz="2100" b="1" dirty="0"/>
              <a:t>Výnosy celkem                   871 861</a:t>
            </a:r>
            <a:r>
              <a:rPr lang="cs-CZ" sz="1600" b="1" dirty="0"/>
              <a:t>  </a:t>
            </a:r>
          </a:p>
          <a:p>
            <a:pPr>
              <a:buNone/>
            </a:pPr>
            <a:r>
              <a:rPr lang="cs-CZ" sz="1600" dirty="0"/>
              <a:t>		</a:t>
            </a:r>
          </a:p>
          <a:p>
            <a:pPr>
              <a:buNone/>
            </a:pPr>
            <a:r>
              <a:rPr lang="cs-CZ" sz="1600" dirty="0"/>
              <a:t>                                                                          </a:t>
            </a:r>
          </a:p>
          <a:p>
            <a:pPr>
              <a:buNone/>
            </a:pPr>
            <a:r>
              <a:rPr lang="cs-CZ" sz="1600" dirty="0"/>
              <a:t>                                                                       </a:t>
            </a:r>
          </a:p>
          <a:p>
            <a:pPr>
              <a:buNone/>
            </a:pPr>
            <a:r>
              <a:rPr lang="cs-CZ" sz="1600" dirty="0"/>
              <a:t>                              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915816" y="6457379"/>
            <a:ext cx="2895600" cy="365125"/>
          </a:xfrm>
        </p:spPr>
        <p:txBody>
          <a:bodyPr/>
          <a:lstStyle/>
          <a:p>
            <a:fld id="{28F8AC9A-4E6C-4050-9CA6-27EE49C210C5}" type="slidenum">
              <a:rPr lang="cs-CZ" smtClean="0"/>
              <a:pPr/>
              <a:t>15</a:t>
            </a:fld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Aktiva </a:t>
            </a:r>
          </a:p>
          <a:p>
            <a:pPr>
              <a:buNone/>
            </a:pPr>
            <a:r>
              <a:rPr lang="cs-CZ" sz="1600" b="1" dirty="0"/>
              <a:t>Dlouhodobý majetek celkem</a:t>
            </a:r>
          </a:p>
          <a:p>
            <a:pPr>
              <a:buNone/>
            </a:pPr>
            <a:r>
              <a:rPr lang="cs-CZ" sz="1600" dirty="0"/>
              <a:t>- dlouhodobý nehmotný majetek celkem	    15 000</a:t>
            </a:r>
          </a:p>
          <a:p>
            <a:pPr>
              <a:buNone/>
            </a:pPr>
            <a:r>
              <a:rPr lang="cs-CZ" sz="1600" dirty="0"/>
              <a:t>- dlouhodobý hmotný majetek celkem	    91 148</a:t>
            </a:r>
          </a:p>
          <a:p>
            <a:pPr>
              <a:buNone/>
            </a:pPr>
            <a:r>
              <a:rPr lang="cs-CZ" sz="1600" dirty="0"/>
              <a:t>- oprávky k dlouhodobému majetku celkem      - 106 148</a:t>
            </a:r>
          </a:p>
          <a:p>
            <a:pPr>
              <a:buNone/>
            </a:pPr>
            <a:r>
              <a:rPr lang="cs-CZ" sz="1600" b="1" dirty="0"/>
              <a:t>Krátkodobý majetek celkem</a:t>
            </a:r>
            <a:endParaRPr lang="cs-CZ" sz="1600" dirty="0"/>
          </a:p>
          <a:p>
            <a:pPr>
              <a:buNone/>
            </a:pPr>
            <a:r>
              <a:rPr lang="cs-CZ" sz="1600" dirty="0"/>
              <a:t>- zásoby celkem			   18 868 </a:t>
            </a:r>
          </a:p>
          <a:p>
            <a:pPr>
              <a:buNone/>
            </a:pPr>
            <a:r>
              <a:rPr lang="cs-CZ" sz="1600" dirty="0"/>
              <a:t>- krátkodobý finanční majetek celkem                   105 850</a:t>
            </a:r>
          </a:p>
          <a:p>
            <a:pPr>
              <a:buNone/>
            </a:pPr>
            <a:r>
              <a:rPr lang="cs-CZ" sz="2200" b="1" dirty="0"/>
              <a:t>Aktiva Celkem</a:t>
            </a:r>
            <a:r>
              <a:rPr lang="cs-CZ" sz="2200" dirty="0"/>
              <a:t>	                	</a:t>
            </a:r>
            <a:r>
              <a:rPr lang="cs-CZ" sz="2200" b="1" dirty="0"/>
              <a:t>124 718</a:t>
            </a:r>
          </a:p>
          <a:p>
            <a:pPr>
              <a:buNone/>
            </a:pPr>
            <a:r>
              <a:rPr lang="cs-CZ" dirty="0"/>
              <a:t>Pasiva</a:t>
            </a:r>
          </a:p>
          <a:p>
            <a:pPr>
              <a:buNone/>
            </a:pPr>
            <a:r>
              <a:rPr lang="cs-CZ" sz="1600" dirty="0"/>
              <a:t>Vlastní zdroje celkem		                             - 38,90</a:t>
            </a:r>
          </a:p>
          <a:p>
            <a:pPr>
              <a:buNone/>
            </a:pPr>
            <a:r>
              <a:rPr lang="cs-CZ" sz="1600" dirty="0"/>
              <a:t>Cizí zdroje celkem 			124 757</a:t>
            </a:r>
          </a:p>
          <a:p>
            <a:pPr>
              <a:buNone/>
            </a:pPr>
            <a:r>
              <a:rPr lang="cs-CZ" sz="1600" dirty="0"/>
              <a:t>- Dlouhodobé závazky celkem		    8 000</a:t>
            </a:r>
          </a:p>
          <a:p>
            <a:pPr>
              <a:buNone/>
            </a:pPr>
            <a:r>
              <a:rPr lang="cs-CZ" sz="1600" dirty="0"/>
              <a:t>- Krátkodobé závazky celkem		115 257</a:t>
            </a:r>
          </a:p>
          <a:p>
            <a:pPr>
              <a:buNone/>
            </a:pPr>
            <a:r>
              <a:rPr lang="cs-CZ" sz="1600" dirty="0"/>
              <a:t>- Jiná pasiva celkem			    1 500</a:t>
            </a:r>
          </a:p>
          <a:p>
            <a:pPr>
              <a:buNone/>
            </a:pPr>
            <a:r>
              <a:rPr lang="cs-CZ" sz="2200" b="1" dirty="0"/>
              <a:t>Pasiva Celkem			124 718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FC08F8AC-52DB-4456-9261-E0BA24499E19}" type="slidenum">
              <a:rPr lang="cs-CZ" smtClean="0"/>
              <a:pPr/>
              <a:t>16</a:t>
            </a:fld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 - komentář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>
            <a:normAutofit/>
          </a:bodyPr>
          <a:lstStyle/>
          <a:p>
            <a:r>
              <a:rPr lang="cs-CZ" sz="2000" b="1" dirty="0"/>
              <a:t>Zhodnocení výsledků hospodaření:</a:t>
            </a:r>
          </a:p>
          <a:p>
            <a:pPr>
              <a:buNone/>
            </a:pPr>
            <a:r>
              <a:rPr lang="cs-CZ" sz="1600" dirty="0"/>
              <a:t>Organizace započala svou činnost v roce 2015. Výnosy z vlastní činnosti v roce 2016 činily 5.361,- Kč. Výnosy z dotace MPSV za rok 2016 činily 705.000,- Kč.,  provozní dotace od města Vrchlabí 138 500,- Kč, další dotace a dary od malých obcí 23 000,- Kč celkem.</a:t>
            </a:r>
          </a:p>
          <a:p>
            <a:pPr>
              <a:buNone/>
            </a:pPr>
            <a:r>
              <a:rPr lang="cs-CZ" sz="1600" dirty="0"/>
              <a:t>Dotace na investice pro rok 2016 nebyly poskytnuty. </a:t>
            </a:r>
          </a:p>
          <a:p>
            <a:pPr>
              <a:buNone/>
            </a:pPr>
            <a:r>
              <a:rPr lang="cs-CZ" sz="1600" dirty="0"/>
              <a:t>Celkové náklady na činnost k 31.12.2016 činily celkem Kč 871.286,21, výnosy činily </a:t>
            </a:r>
          </a:p>
          <a:p>
            <a:pPr>
              <a:buNone/>
            </a:pPr>
            <a:r>
              <a:rPr lang="cs-CZ" sz="1600" dirty="0"/>
              <a:t>Kč 871.861,14. Hospodářský výsledek činil Kč 574,93. </a:t>
            </a:r>
          </a:p>
          <a:p>
            <a:r>
              <a:rPr lang="cs-CZ" sz="2000" b="1" dirty="0"/>
              <a:t>Investiční činnost:</a:t>
            </a:r>
          </a:p>
          <a:p>
            <a:pPr>
              <a:buNone/>
            </a:pPr>
            <a:r>
              <a:rPr lang="pt-BR" sz="1600" dirty="0"/>
              <a:t>Organizace neobdržela v roce 201</a:t>
            </a:r>
            <a:r>
              <a:rPr lang="cs-CZ" sz="1600" dirty="0"/>
              <a:t>6 </a:t>
            </a:r>
            <a:r>
              <a:rPr lang="pt-BR" sz="1600" dirty="0"/>
              <a:t> žádné finanční prostředky na investice. V období </a:t>
            </a:r>
            <a:br>
              <a:rPr lang="cs-CZ" sz="1600" dirty="0"/>
            </a:br>
            <a:r>
              <a:rPr lang="pt-BR" sz="1600" dirty="0"/>
              <a:t>od 1.1. do 31. 12. 201</a:t>
            </a:r>
            <a:r>
              <a:rPr lang="cs-CZ" sz="1600" dirty="0"/>
              <a:t>6</a:t>
            </a:r>
            <a:r>
              <a:rPr lang="pt-BR" sz="1600" dirty="0"/>
              <a:t> nebyly žádné investice pořízeny. </a:t>
            </a:r>
            <a:endParaRPr lang="cs-CZ" sz="1600" dirty="0"/>
          </a:p>
          <a:p>
            <a:r>
              <a:rPr lang="cs-CZ" sz="2000" b="1" dirty="0"/>
              <a:t>Pracovníci a mzdové prostředky:</a:t>
            </a:r>
          </a:p>
          <a:p>
            <a:pPr>
              <a:buNone/>
            </a:pPr>
            <a:r>
              <a:rPr lang="cs-CZ" sz="1600" dirty="0"/>
              <a:t>Objem osobních nákladů k 31. 12. 2016 činil Kč 708.442,- . </a:t>
            </a:r>
          </a:p>
          <a:p>
            <a:pPr>
              <a:buNone/>
            </a:pPr>
            <a:r>
              <a:rPr lang="cs-CZ" sz="1600" dirty="0"/>
              <a:t>Evidenční přepočtený počet zaměstnanců v roce 2016 činil 1,40. </a:t>
            </a:r>
          </a:p>
          <a:p>
            <a:r>
              <a:rPr lang="cs-CZ" sz="2000" b="1" dirty="0"/>
              <a:t>Doplňková činnost: </a:t>
            </a:r>
            <a:r>
              <a:rPr lang="cs-CZ" sz="1600" dirty="0"/>
              <a:t>Doplňková činnost nebyla v roce 2016 realizována. </a:t>
            </a:r>
            <a:endParaRPr lang="pl-PL" sz="1400" dirty="0"/>
          </a:p>
          <a:p>
            <a:endParaRPr lang="cs-CZ" sz="1400" dirty="0"/>
          </a:p>
          <a:p>
            <a:endParaRPr lang="cs-CZ" sz="2000" dirty="0"/>
          </a:p>
          <a:p>
            <a:endParaRPr lang="cs-CZ" sz="2000" dirty="0"/>
          </a:p>
          <a:p>
            <a:pPr>
              <a:buNone/>
            </a:pPr>
            <a:endParaRPr lang="pt-BR" sz="1400" dirty="0"/>
          </a:p>
          <a:p>
            <a:pPr>
              <a:buNone/>
            </a:pPr>
            <a:endParaRPr lang="pt-BR" sz="1400" dirty="0"/>
          </a:p>
          <a:p>
            <a:pPr>
              <a:buNone/>
            </a:pPr>
            <a:endParaRPr lang="cs-CZ" sz="1400" dirty="0"/>
          </a:p>
          <a:p>
            <a:pPr>
              <a:buNone/>
            </a:pP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D0768E8-F2C5-4B17-A2CB-2357D02B85ED}" type="slidenum">
              <a:rPr lang="cs-CZ" smtClean="0"/>
              <a:pPr/>
              <a:t>17</a:t>
            </a:fld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b="1" dirty="0"/>
              <a:t>Péče o spravovaný majetek</a:t>
            </a:r>
            <a:r>
              <a:rPr lang="pl-PL" sz="2000" dirty="0"/>
              <a:t> </a:t>
            </a:r>
            <a:r>
              <a:rPr lang="pl-PL" sz="2000" b="1" dirty="0"/>
              <a:t>: </a:t>
            </a:r>
          </a:p>
          <a:p>
            <a:pPr>
              <a:buNone/>
            </a:pPr>
            <a:r>
              <a:rPr lang="cs-CZ" sz="1700" dirty="0"/>
              <a:t>Ve sledovaném období byla provedena inventarizace pokladní hotovosti a zůstatků bankovních účtů k 31. 12. 2016 – zjištěné stavy souhlasily se stavy v účetnictví. </a:t>
            </a:r>
            <a:endParaRPr lang="cs-CZ" sz="2000" b="1" dirty="0"/>
          </a:p>
          <a:p>
            <a:r>
              <a:rPr lang="cs-CZ" sz="2000" b="1" dirty="0"/>
              <a:t>Závazky a pohledávky: </a:t>
            </a:r>
          </a:p>
          <a:p>
            <a:pPr>
              <a:buNone/>
            </a:pPr>
            <a:r>
              <a:rPr lang="cs-CZ" sz="1600" dirty="0"/>
              <a:t>V souladu s platnými účetními předpisy bylo v roce 2016 účtováno o účtech 321 – Dodavatelé. Další závazky jsou daň z příjmu ze závislé činnosti, odvody na sociální a zdravotní pojištění, závazky vůči zaměstnancům. Žádný z uvedených závazků není po lhůtě splatnosti. </a:t>
            </a:r>
          </a:p>
          <a:p>
            <a:r>
              <a:rPr lang="pl-PL" sz="2000" b="1" dirty="0"/>
              <a:t>Hodnocení hospodaření s dotacemi ze státního rozpočtu</a:t>
            </a:r>
            <a:r>
              <a:rPr lang="pl-PL" sz="2000" dirty="0"/>
              <a:t>: </a:t>
            </a:r>
            <a:endParaRPr lang="pl-PL" sz="1400" dirty="0"/>
          </a:p>
          <a:p>
            <a:pPr>
              <a:buNone/>
            </a:pPr>
            <a:r>
              <a:rPr lang="cs-CZ" sz="1600" dirty="0"/>
              <a:t>V roce 2016 byla organizaci poskytnuta provozní dotace z prostředků MPSV Kč 705.000,-. Poskytnuté prostředky z dotace na přímé vzdělávání byly čerpány v plné výši. </a:t>
            </a:r>
          </a:p>
          <a:p>
            <a:pPr>
              <a:buNone/>
            </a:pPr>
            <a:r>
              <a:rPr lang="cs-CZ" sz="1600" dirty="0"/>
              <a:t>Organizaci byl poskytnut příspěvek na provoz z rozpočtu města Vrchlabí v celkové výši </a:t>
            </a:r>
          </a:p>
          <a:p>
            <a:pPr>
              <a:buNone/>
            </a:pPr>
            <a:r>
              <a:rPr lang="cs-CZ" sz="1600" dirty="0"/>
              <a:t>Kč 138.500,-. Prostředky z poskytnuté dotace byly čerpány v plné výši. </a:t>
            </a:r>
          </a:p>
          <a:p>
            <a:r>
              <a:rPr lang="cs-CZ" sz="2000" b="1" dirty="0"/>
              <a:t>Stručné hodnocení výsledků řídících kontrol za rok 2016:</a:t>
            </a:r>
            <a:r>
              <a:rPr lang="cs-CZ" sz="2000" dirty="0"/>
              <a:t> </a:t>
            </a:r>
          </a:p>
          <a:p>
            <a:pPr>
              <a:buNone/>
            </a:pPr>
            <a:r>
              <a:rPr lang="cs-CZ" sz="1600" dirty="0"/>
              <a:t>V roce 2016 byla provedena kontrola z odboru sociálních služeb Královéhradeckého kraje. Při kontrole nebyly </a:t>
            </a:r>
            <a:r>
              <a:rPr lang="cs-CZ" sz="1600"/>
              <a:t>shledány nedostatky.</a:t>
            </a:r>
            <a:endParaRPr lang="cs-CZ" sz="16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pl-PL" sz="2000" dirty="0"/>
          </a:p>
          <a:p>
            <a:endParaRPr lang="cs-CZ" sz="2000" b="1" dirty="0"/>
          </a:p>
          <a:p>
            <a:endParaRPr lang="cs-CZ" sz="2000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7BBD4F4F-C24F-45D1-B426-07A8E8445DA5}" type="slidenum">
              <a:rPr lang="cs-CZ" smtClean="0"/>
              <a:pPr/>
              <a:t>18</a:t>
            </a:fld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Partneři</a:t>
            </a:r>
          </a:p>
        </p:txBody>
      </p:sp>
      <p:pic>
        <p:nvPicPr>
          <p:cNvPr id="4" name="Zástupný symbol pro obsah 3" descr="hk-log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179470"/>
            <a:ext cx="1616968" cy="711466"/>
          </a:xfrm>
        </p:spPr>
      </p:pic>
      <p:sp>
        <p:nvSpPr>
          <p:cNvPr id="5" name="Obdélník 4"/>
          <p:cNvSpPr/>
          <p:nvPr/>
        </p:nvSpPr>
        <p:spPr>
          <a:xfrm>
            <a:off x="3203848" y="12687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Realizováno za finanční podpory Královéhradeckého kraje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131840" y="2204864"/>
            <a:ext cx="4427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Realizováno za finanční podpory MPSV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059832" y="2708920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 Realizováno za finanční podpory města Vrchlabí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059832" y="3356992"/>
            <a:ext cx="471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Realizováno za finanční podpory obce Kunčice nad Labem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059832" y="4509120"/>
            <a:ext cx="5472608" cy="234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Realizováno za finanční podpory města Rtyně</a:t>
            </a:r>
          </a:p>
          <a:p>
            <a:r>
              <a:rPr lang="pl-PL" dirty="0"/>
              <a:t> v Podkrkonoší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Realizováno za finanční podpory města Hostinné</a:t>
            </a:r>
          </a:p>
          <a:p>
            <a:endParaRPr lang="pl-PL" dirty="0"/>
          </a:p>
          <a:p>
            <a:endParaRPr lang="pl-PL" dirty="0"/>
          </a:p>
          <a:p>
            <a:endParaRPr lang="cs-CZ" dirty="0"/>
          </a:p>
        </p:txBody>
      </p:sp>
      <p:pic>
        <p:nvPicPr>
          <p:cNvPr id="10" name="Obrázek 9" descr="mpsv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2060848"/>
            <a:ext cx="633849" cy="650752"/>
          </a:xfrm>
          <a:prstGeom prst="rect">
            <a:avLst/>
          </a:prstGeom>
        </p:spPr>
      </p:pic>
      <p:pic>
        <p:nvPicPr>
          <p:cNvPr id="11" name="Obrázek 10" descr="vrchlabi-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2780928"/>
            <a:ext cx="619732" cy="761599"/>
          </a:xfrm>
          <a:prstGeom prst="rect">
            <a:avLst/>
          </a:prstGeom>
        </p:spPr>
      </p:pic>
      <p:pic>
        <p:nvPicPr>
          <p:cNvPr id="12" name="Obrázek 11" descr="kuncice-nad-labem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03648" y="3645024"/>
            <a:ext cx="622052" cy="741966"/>
          </a:xfrm>
          <a:prstGeom prst="rect">
            <a:avLst/>
          </a:prstGeom>
        </p:spPr>
      </p:pic>
      <p:pic>
        <p:nvPicPr>
          <p:cNvPr id="13" name="Obrázek 12" descr="rtyne-v-podkrkonosi-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03648" y="4581128"/>
            <a:ext cx="550044" cy="662703"/>
          </a:xfrm>
          <a:prstGeom prst="rect">
            <a:avLst/>
          </a:prstGeom>
        </p:spPr>
      </p:pic>
      <p:sp>
        <p:nvSpPr>
          <p:cNvPr id="15" name="Zástupný symbol pro zápatí 14"/>
          <p:cNvSpPr>
            <a:spLocks noGrp="1"/>
          </p:cNvSpPr>
          <p:nvPr>
            <p:ph type="ftr" sz="quarter" idx="11"/>
          </p:nvPr>
        </p:nvSpPr>
        <p:spPr>
          <a:xfrm>
            <a:off x="3059832" y="6492875"/>
            <a:ext cx="2895600" cy="365125"/>
          </a:xfrm>
        </p:spPr>
        <p:txBody>
          <a:bodyPr/>
          <a:lstStyle/>
          <a:p>
            <a:fld id="{DF16CFEF-AF4D-4DD7-81C1-0879EE5A9545}" type="slidenum">
              <a:rPr lang="cs-CZ" smtClean="0"/>
              <a:pPr/>
              <a:t>19</a:t>
            </a:fld>
            <a:endParaRPr lang="cs-CZ" dirty="0"/>
          </a:p>
        </p:txBody>
      </p:sp>
      <p:pic>
        <p:nvPicPr>
          <p:cNvPr id="1026" name="Picture 2" descr="C:\Users\Kendy\Desktop\zna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5445224"/>
            <a:ext cx="757175" cy="891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000" dirty="0"/>
              <a:t>					</a:t>
            </a:r>
          </a:p>
          <a:p>
            <a:r>
              <a:rPr lang="cs-CZ" sz="2000" dirty="0"/>
              <a:t>Založení a registrace					str. 3</a:t>
            </a:r>
          </a:p>
          <a:p>
            <a:r>
              <a:rPr lang="cs-CZ" sz="2000" dirty="0"/>
              <a:t>Identifikační údaje					str. 4</a:t>
            </a:r>
          </a:p>
          <a:p>
            <a:r>
              <a:rPr lang="cs-CZ" sz="2000" dirty="0"/>
              <a:t>Náš tým						str. 5</a:t>
            </a:r>
          </a:p>
          <a:p>
            <a:r>
              <a:rPr lang="cs-CZ" sz="2000" dirty="0"/>
              <a:t>Naše činnost						str. 6</a:t>
            </a:r>
          </a:p>
          <a:p>
            <a:r>
              <a:rPr lang="cs-CZ" sz="2000" dirty="0"/>
              <a:t>Poslání organizace					str. 7</a:t>
            </a:r>
          </a:p>
          <a:p>
            <a:r>
              <a:rPr lang="cs-CZ" sz="2000" dirty="0"/>
              <a:t>Cílová skupina						str. 8</a:t>
            </a:r>
          </a:p>
          <a:p>
            <a:r>
              <a:rPr lang="cs-CZ" sz="2000" dirty="0"/>
              <a:t>Některé zásady poskytování služeb				str. 9</a:t>
            </a:r>
          </a:p>
          <a:p>
            <a:r>
              <a:rPr lang="cs-CZ" sz="2000" dirty="0"/>
              <a:t>Činnosti						str. 10</a:t>
            </a:r>
          </a:p>
          <a:p>
            <a:r>
              <a:rPr lang="cs-CZ" sz="2000" dirty="0"/>
              <a:t>Statistiky za rok 2016					str. 11</a:t>
            </a:r>
          </a:p>
          <a:p>
            <a:r>
              <a:rPr lang="cs-CZ" sz="2000" dirty="0"/>
              <a:t>Finanční zpráva						str. 12</a:t>
            </a:r>
          </a:p>
          <a:p>
            <a:r>
              <a:rPr lang="cs-CZ" sz="2000" dirty="0"/>
              <a:t>Celkový přehled dotací					str. 13</a:t>
            </a:r>
          </a:p>
          <a:p>
            <a:r>
              <a:rPr lang="cs-CZ" sz="2000" dirty="0"/>
              <a:t>Celková finanční zpráva					str. 14</a:t>
            </a:r>
          </a:p>
          <a:p>
            <a:r>
              <a:rPr lang="cs-CZ" sz="2000" dirty="0"/>
              <a:t>Rozvaha						str. 15</a:t>
            </a:r>
          </a:p>
          <a:p>
            <a:r>
              <a:rPr lang="cs-CZ" sz="2000" dirty="0"/>
              <a:t>Účetní závěrka						str. 16</a:t>
            </a:r>
          </a:p>
          <a:p>
            <a:r>
              <a:rPr lang="cs-CZ" sz="2000" dirty="0"/>
              <a:t>Účetní závěrka </a:t>
            </a:r>
            <a:r>
              <a:rPr lang="cs-CZ" sz="2000" dirty="0" err="1"/>
              <a:t>pokr</a:t>
            </a:r>
            <a:r>
              <a:rPr lang="cs-CZ" sz="2000" dirty="0"/>
              <a:t>.					Str. 17</a:t>
            </a:r>
          </a:p>
          <a:p>
            <a:r>
              <a:rPr lang="cs-CZ" sz="2000" dirty="0"/>
              <a:t>Partneři						str.18</a:t>
            </a:r>
          </a:p>
          <a:p>
            <a:r>
              <a:rPr lang="cs-CZ" sz="2000" dirty="0"/>
              <a:t>Poděkování					</a:t>
            </a:r>
            <a:r>
              <a:rPr lang="cs-CZ" sz="2000"/>
              <a:t>	str.19</a:t>
            </a:r>
            <a:r>
              <a:rPr lang="cs-CZ" sz="2000" dirty="0"/>
              <a:t>	</a:t>
            </a:r>
          </a:p>
          <a:p>
            <a:pPr>
              <a:buNone/>
            </a:pPr>
            <a:endParaRPr lang="cs-CZ" sz="2000" dirty="0"/>
          </a:p>
          <a:p>
            <a:endParaRPr lang="cs-CZ" sz="2000" dirty="0"/>
          </a:p>
          <a:p>
            <a:pPr>
              <a:buNone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28E5CBA1-A7D7-45B5-A8DF-0CDC07A468A1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Poděkování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cs-CZ" sz="1800" dirty="0"/>
              <a:t>Zvláštní poděkování patří všem těm, kteří s námi spolupracovali, radili nám a pomáhali a podíleli se na zkvalitnění našich služeb, rovněž našim klientům za dobrou spolupráci, jejich důvěru a občas shovívavost k tomu, co se nevyvíjelo dle jejich představ.  Děkujeme všem, že se spolu s námi snažíte o větší spokojenost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1800" dirty="0"/>
              <a:t>a radost v tom našem „kodrcání“ životem.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B1D0B6B7-0AD4-43F5-B234-5A5DEC98E6EB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Výroční zpráva 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800" dirty="0"/>
          </a:p>
          <a:p>
            <a:r>
              <a:rPr lang="cs-CZ" sz="1800" dirty="0"/>
              <a:t>Výroční zprávu vypracoval: PhDr. Miroslav Novotný</a:t>
            </a:r>
          </a:p>
          <a:p>
            <a:r>
              <a:rPr lang="cs-CZ" sz="1800" dirty="0"/>
              <a:t>Spolupracovali: PhDr. Eva Březinová, Mgr. Jarmila </a:t>
            </a:r>
            <a:r>
              <a:rPr lang="cs-CZ" sz="1800" dirty="0" err="1"/>
              <a:t>Kupčeková</a:t>
            </a:r>
            <a:r>
              <a:rPr lang="cs-CZ" sz="1800" dirty="0"/>
              <a:t>, Bc. Alena Johnová, </a:t>
            </a:r>
            <a:r>
              <a:rPr lang="cs-CZ" sz="1800"/>
              <a:t>Dana Lamačová.</a:t>
            </a:r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Schváleno na členské schůzi spolku dne 22.5. 2016.</a:t>
            </a:r>
          </a:p>
          <a:p>
            <a:endParaRPr lang="cs-CZ" sz="1800" dirty="0"/>
          </a:p>
          <a:p>
            <a:endParaRPr lang="cs-CZ" sz="1800" dirty="0"/>
          </a:p>
          <a:p>
            <a:pPr algn="ctr">
              <a:buNone/>
            </a:pPr>
            <a:endParaRPr lang="cs-CZ" sz="1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11230463-B7A4-42D2-A24A-F5324974D9A7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 a registrace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Zakladatelé Centra psychologické podpory, z.s. a členové spolku: 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2000" dirty="0"/>
              <a:t>PhDr. Eva Březinová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2000" dirty="0"/>
              <a:t>Mgr. </a:t>
            </a:r>
            <a:r>
              <a:rPr lang="cs-CZ" sz="2000" dirty="0" err="1"/>
              <a:t>et</a:t>
            </a:r>
            <a:r>
              <a:rPr lang="cs-CZ" sz="2000" dirty="0"/>
              <a:t> Mgr. Jarmila </a:t>
            </a:r>
            <a:r>
              <a:rPr lang="cs-CZ" sz="2000" dirty="0" err="1"/>
              <a:t>Kupčeková</a:t>
            </a:r>
            <a:endParaRPr lang="cs-CZ" sz="2000" dirty="0"/>
          </a:p>
          <a:p>
            <a:pPr indent="0">
              <a:spcBef>
                <a:spcPts val="0"/>
              </a:spcBef>
              <a:buNone/>
            </a:pPr>
            <a:r>
              <a:rPr lang="cs-CZ" sz="2000" dirty="0"/>
              <a:t>PhDr. Miroslav Novotný</a:t>
            </a:r>
          </a:p>
          <a:p>
            <a:pPr indent="0">
              <a:spcBef>
                <a:spcPts val="0"/>
              </a:spcBef>
              <a:buNone/>
            </a:pPr>
            <a:endParaRPr lang="cs-CZ" sz="2000" dirty="0"/>
          </a:p>
          <a:p>
            <a:pPr indent="0">
              <a:spcBef>
                <a:spcPts val="0"/>
              </a:spcBef>
              <a:buNone/>
            </a:pPr>
            <a:r>
              <a:rPr lang="cs-CZ" sz="2000" dirty="0"/>
              <a:t>K založení zapsaného spolku došlo 26.8. 2014 třemi zakládajícími (viz výše).  Spolek byl registrován 19.9.2014 u Krajského soudu v Hradci Králové pod spisovou značkou L 9843. Bylo přiděleno IČ 03359344. </a:t>
            </a:r>
          </a:p>
          <a:p>
            <a:pPr indent="0">
              <a:spcBef>
                <a:spcPts val="0"/>
              </a:spcBef>
              <a:buNone/>
            </a:pPr>
            <a:r>
              <a:rPr lang="cs-CZ" sz="2000" dirty="0"/>
              <a:t>Statutárním orgánem a vedoucím spolku byla na rok 2015 zvolena          PhDr. Eva Březinová. Současným ředitelem je PhDr. Miroslav Novotný.</a:t>
            </a:r>
          </a:p>
          <a:p>
            <a:pPr indent="0">
              <a:spcBef>
                <a:spcPts val="0"/>
              </a:spcBef>
              <a:buNone/>
            </a:pPr>
            <a:endParaRPr lang="cs-CZ" sz="2000" dirty="0"/>
          </a:p>
          <a:p>
            <a:pPr indent="0">
              <a:spcBef>
                <a:spcPts val="0"/>
              </a:spcBef>
              <a:buNone/>
            </a:pPr>
            <a:r>
              <a:rPr lang="cs-CZ" sz="2000" dirty="0"/>
              <a:t>Jako sociální služba </a:t>
            </a:r>
            <a:r>
              <a:rPr lang="cs-CZ" sz="2000" b="1" dirty="0"/>
              <a:t>odborné sociální poradenství </a:t>
            </a:r>
            <a:r>
              <a:rPr lang="cs-CZ" sz="2000" dirty="0"/>
              <a:t>bylo Centrum psychologické podpory, z.s., registrováno  24. 10. 2014. Služba je poskytována od 2. 1. 2015.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4EF7D39-D7EE-4F93-BE15-8E8596844A37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Identifikační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/>
              <a:t>Centrum psychologické podpory, z.s.</a:t>
            </a:r>
          </a:p>
          <a:p>
            <a:pPr>
              <a:buNone/>
            </a:pPr>
            <a:r>
              <a:rPr lang="cs-CZ" sz="2000" dirty="0"/>
              <a:t>Sídlo: 		Dolní Branná 266, 543 62</a:t>
            </a:r>
          </a:p>
          <a:p>
            <a:pPr>
              <a:buNone/>
            </a:pPr>
            <a:r>
              <a:rPr lang="cs-CZ" sz="2000" dirty="0"/>
              <a:t>Provozovna: 	Komenského 1248, Vrchlabí 1, 543 01</a:t>
            </a:r>
          </a:p>
          <a:p>
            <a:pPr>
              <a:buNone/>
            </a:pPr>
            <a:r>
              <a:rPr lang="cs-CZ" sz="2000" dirty="0"/>
              <a:t>IČ: 03359344         DIČ: CZ 03359344</a:t>
            </a:r>
          </a:p>
          <a:p>
            <a:pPr>
              <a:buNone/>
            </a:pPr>
            <a:r>
              <a:rPr lang="cs-CZ" sz="2000" dirty="0"/>
              <a:t>Bankovní účet:      3782861369/0800 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Email: </a:t>
            </a:r>
            <a:r>
              <a:rPr lang="cs-CZ" sz="2000" dirty="0">
                <a:hlinkClick r:id="rId2"/>
              </a:rPr>
              <a:t>cpp@poradna-vrchlabi.cz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Mobil:  603 283 743, 603745282-ředitel organizace</a:t>
            </a:r>
          </a:p>
          <a:p>
            <a:pPr>
              <a:buNone/>
            </a:pPr>
            <a:r>
              <a:rPr lang="cs-CZ" sz="2000" dirty="0"/>
              <a:t>Web: </a:t>
            </a:r>
            <a:r>
              <a:rPr lang="cs-CZ" sz="2000" dirty="0">
                <a:hlinkClick r:id="rId3"/>
              </a:rPr>
              <a:t>www.poradna-vrchlabí.cz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  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06237FA2-9386-4E2A-BB5B-8CD1CDFB2392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Náš tým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PhDr. Miroslav Novotný, manželský a rodinný poradce, terapeut, statutární orgán</a:t>
            </a:r>
          </a:p>
          <a:p>
            <a:r>
              <a:rPr lang="cs-CZ" dirty="0"/>
              <a:t>PhDr. Eva Březinová, psycholožka, terapeutka, manželský a rodinný poradce</a:t>
            </a:r>
          </a:p>
          <a:p>
            <a:r>
              <a:rPr lang="cs-CZ" dirty="0"/>
              <a:t>Mgr. </a:t>
            </a:r>
            <a:r>
              <a:rPr lang="cs-CZ" dirty="0" err="1"/>
              <a:t>et</a:t>
            </a:r>
            <a:r>
              <a:rPr lang="cs-CZ" dirty="0"/>
              <a:t> Mgr.  Jarmila </a:t>
            </a:r>
            <a:r>
              <a:rPr lang="cs-CZ" dirty="0" err="1"/>
              <a:t>Kupčeková</a:t>
            </a:r>
            <a:r>
              <a:rPr lang="cs-CZ" dirty="0"/>
              <a:t>, psycholožka, manželský a rodinný poradce </a:t>
            </a:r>
          </a:p>
          <a:p>
            <a:r>
              <a:rPr lang="cs-CZ" dirty="0"/>
              <a:t>Bc. Alena Johnová, sociální pracovnice  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E05C833-83FC-4DA7-82C4-B73A58280458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Naše činnost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200" dirty="0"/>
              <a:t>Centrum psychologické podpory, z.s., je nestátní nezisková organizace </a:t>
            </a:r>
            <a:r>
              <a:rPr lang="cs-CZ" sz="2000" dirty="0"/>
              <a:t>poskytující</a:t>
            </a:r>
            <a:r>
              <a:rPr lang="cs-CZ" sz="2200" dirty="0"/>
              <a:t> formou základního a odborného sociálního poradenství sociální služby občanům, kteří se ocitli v nepříznivé sociální a životní situaci. </a:t>
            </a:r>
          </a:p>
          <a:p>
            <a:pPr>
              <a:buNone/>
            </a:pPr>
            <a:r>
              <a:rPr lang="cs-CZ" sz="2200" dirty="0"/>
              <a:t>Naše organizace dne 31.10. 2014 získala pověření k výkonu sociálně-právní ochraně dětí  dle ustanovení paragrafu 49 odst. 1 zákona č. 359/1999 Sb., ve spojení se zákonem č. 500/2004 Sb., správní řád, ve znění pozdějších předpisů. </a:t>
            </a:r>
          </a:p>
          <a:p>
            <a:pPr>
              <a:buNone/>
            </a:pPr>
            <a:r>
              <a:rPr lang="cs-CZ" sz="2200" dirty="0"/>
              <a:t>Klienti odboru SPOD dochází do Centra psychologické podpory, z.s., na doporučení pracovníků OSPOD.  Zakázky ze strany OSPOD jsou realizovány formou spolupráce s našimi pracovníky Mgr. </a:t>
            </a:r>
            <a:r>
              <a:rPr lang="cs-CZ" sz="2200" dirty="0" err="1"/>
              <a:t>et</a:t>
            </a:r>
            <a:r>
              <a:rPr lang="cs-CZ" sz="2200" dirty="0"/>
              <a:t> Mgr. Jarmilou </a:t>
            </a:r>
            <a:r>
              <a:rPr lang="cs-CZ" sz="2200" dirty="0" err="1"/>
              <a:t>Kupčekovou</a:t>
            </a:r>
            <a:r>
              <a:rPr lang="cs-CZ" sz="2200" dirty="0"/>
              <a:t> a PhDr. Miroslavem Novotným. </a:t>
            </a:r>
          </a:p>
          <a:p>
            <a:pPr>
              <a:buNone/>
            </a:pPr>
            <a:r>
              <a:rPr lang="cs-CZ" sz="2200" dirty="0"/>
              <a:t>Služby zajišťují kvalifikovaní psychologové a terapeuti, manželský a rodinný poradce a sociální pracovnice.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4236F38-7A44-4562-BCF6-6E5799BD6EEB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Poslání organizace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C4041C6-9C28-4D10-92C5-AED4E1200AB8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Posláním organizace je poskytovat dostupné, odborné, bezplatné psychologické a terapeutické poradenství lidem v nepříznivé sociální situaci, napomáhat lidem orientovat se ve své situaci a pomoci nalézt řešení obtíží k dosažení a udržení přiměřené psychické a sociální pohody, podpora lidem v krizových a náročných životních situacích, harmonizace rodinných, partnerských a pracovněprávních vztazích, posilování rodičovských kompetencí atd.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Počítáme se střednědobou intervencí, kdy je klientovi poskytnuta podpora a doprovázení v jeho problému do té míry, kdy se klient v problému zorientuje, nalezne možná řešení a bude mít sílu je zrealizovat. Naše práce v rámci odborného sociálního poradenství nezahrnuje dlouhodobou psychoterapii nebo resocializační a edukační činnost. </a:t>
            </a:r>
          </a:p>
          <a:p>
            <a:pPr marL="0" indent="0"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200" dirty="0"/>
              <a:t>Služby jsou určeny jednotlivcům, dětem i dospělým, párům i celým rodinám.  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/>
              <a:t>Klientem Centra psychologické podpory,z.s., je člověk starší 3 let, který se ocitl v nepříznivé sociální situaci pro akutní či chronickou krizi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/>
              <a:t>v osobním, partnerském či rodinném životě a tuto situaci nedokáže vyřešit vlastními silami ani pomocí jiných veřejně dostupných služeb.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/>
              <a:t>Územní vymezení: Královéhradecký kraj, přednostně z </a:t>
            </a:r>
            <a:r>
              <a:rPr lang="cs-CZ" sz="2200" dirty="0" err="1"/>
              <a:t>Vrchlabska</a:t>
            </a:r>
            <a:r>
              <a:rPr lang="cs-CZ" sz="2200" dirty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/>
              <a:t>Potřeby klientů jsou zejména: pomoc při obnově styku s přirozeným sociálním prostředím, zlepšení schopnosti komunikovat, řešit konflikty, výchovné problémy, úprava styku s dítětem a další rozvodová problematika, řešení osobních krizí, ztráty smyslu a radosti ze života, zdravé sebepojetí atd.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433A2485-1635-4D9A-9358-D3C0C007EBBD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zásady poskytování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u="sng" dirty="0"/>
              <a:t>Individuální přístup </a:t>
            </a:r>
            <a:r>
              <a:rPr lang="cs-CZ" sz="2000" dirty="0"/>
              <a:t>: Pracovníci poradny přistupují k uživateli služby vždy   s ohledem na jeho individuální situaci a odlišné potřeby a schopnosti.</a:t>
            </a:r>
          </a:p>
          <a:p>
            <a:r>
              <a:rPr lang="cs-CZ" sz="2000" u="sng" dirty="0"/>
              <a:t>Odbornost</a:t>
            </a:r>
            <a:r>
              <a:rPr lang="cs-CZ" sz="2000" dirty="0"/>
              <a:t>: Pracovníci, kteří poskytují nabízené sociální služby, tj. psycholog, manželský a rodinný poradce, sociální pracovník, splňují požadovanou kvalifikaci stanovenou zákonem dle § 110 zákona č. 108/2006 Sb. o sociálních službách v platném znění.</a:t>
            </a:r>
          </a:p>
          <a:p>
            <a:r>
              <a:rPr lang="cs-CZ" sz="2000" u="sng" dirty="0"/>
              <a:t>Podpora aktivního přístupu</a:t>
            </a:r>
            <a:r>
              <a:rPr lang="cs-CZ" sz="2000" dirty="0"/>
              <a:t>: Služby jsou koncipovány tak, aby byl uživatel podporován v samostatném jednání a využívání vlastní sociální sítě při řešení své situace, aby byly respektována svobodná vůle, práva a přání klienta.</a:t>
            </a:r>
          </a:p>
          <a:p>
            <a:r>
              <a:rPr lang="cs-CZ" sz="2000" u="sng" dirty="0"/>
              <a:t>Týmová spolupráce</a:t>
            </a:r>
            <a:r>
              <a:rPr lang="cs-CZ" sz="2000" dirty="0"/>
              <a:t>: Vyžádá-li si to situace a klient, lze do řešení problému zapojit i ostatní členy poradny nebo jiné odborníky, například sociální pracovnice Městského úřadu Vrchlabí apod.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3DBA0D6B-4DE7-4534-A052-FD5996D10240}" type="slidenum">
              <a:rPr lang="cs-CZ" smtClean="0"/>
              <a:pPr/>
              <a:t>9</a:t>
            </a:fld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1466</Words>
  <Application>Microsoft Office PowerPoint</Application>
  <PresentationFormat>Předvádění na obrazovce (4:3)</PresentationFormat>
  <Paragraphs>281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   Centrum psychologické podpory, z.s.</vt:lpstr>
      <vt:lpstr>Obsah</vt:lpstr>
      <vt:lpstr>Založení a registrace</vt:lpstr>
      <vt:lpstr>Identifikační údaje</vt:lpstr>
      <vt:lpstr>Náš tým</vt:lpstr>
      <vt:lpstr>Naše činnost </vt:lpstr>
      <vt:lpstr>Poslání organizace</vt:lpstr>
      <vt:lpstr>Cílová skupina</vt:lpstr>
      <vt:lpstr>Některé zásady poskytování služeb</vt:lpstr>
      <vt:lpstr>Činnosti</vt:lpstr>
      <vt:lpstr>Činnosti v rámci pověření k SPOD</vt:lpstr>
      <vt:lpstr>Statistiky za rok 2016</vt:lpstr>
      <vt:lpstr>Finanční zpráva</vt:lpstr>
      <vt:lpstr>Prezentace aplikace PowerPoint</vt:lpstr>
      <vt:lpstr>Celková finanční zpráva</vt:lpstr>
      <vt:lpstr>Rozvaha</vt:lpstr>
      <vt:lpstr>Účetní závěrka - komentář</vt:lpstr>
      <vt:lpstr>Účetní závěrka pokračování</vt:lpstr>
      <vt:lpstr>Partneři</vt:lpstr>
      <vt:lpstr>Poděkování</vt:lpstr>
      <vt:lpstr>Výroční zpráva 2016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psychologické podpory, z.s.</dc:title>
  <dc:creator>Eva Březinová</dc:creator>
  <cp:lastModifiedBy>Alena Johnová</cp:lastModifiedBy>
  <cp:revision>156</cp:revision>
  <cp:lastPrinted>2017-05-22T15:36:50Z</cp:lastPrinted>
  <dcterms:created xsi:type="dcterms:W3CDTF">2016-05-01T20:38:00Z</dcterms:created>
  <dcterms:modified xsi:type="dcterms:W3CDTF">2017-07-10T11:52:40Z</dcterms:modified>
</cp:coreProperties>
</file>