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60" r:id="rId4"/>
    <p:sldId id="270" r:id="rId5"/>
    <p:sldId id="264" r:id="rId6"/>
    <p:sldId id="274" r:id="rId7"/>
    <p:sldId id="261" r:id="rId8"/>
    <p:sldId id="263" r:id="rId9"/>
    <p:sldId id="262" r:id="rId10"/>
    <p:sldId id="271" r:id="rId11"/>
    <p:sldId id="286" r:id="rId12"/>
    <p:sldId id="266" r:id="rId13"/>
    <p:sldId id="267" r:id="rId14"/>
    <p:sldId id="268" r:id="rId15"/>
    <p:sldId id="269" r:id="rId16"/>
    <p:sldId id="276" r:id="rId17"/>
    <p:sldId id="277" r:id="rId18"/>
    <p:sldId id="283" r:id="rId19"/>
    <p:sldId id="285" r:id="rId20"/>
    <p:sldId id="281" r:id="rId21"/>
    <p:sldId id="282" r:id="rId22"/>
    <p:sldId id="284" r:id="rId23"/>
    <p:sldId id="258" r:id="rId24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22A35-F3DB-4288-A8F6-508D3FE6A4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2CFB4C-8E10-424E-B945-CD709453FB8D}">
      <dgm:prSet phldrT="[Text]" custT="1"/>
      <dgm:spPr/>
      <dgm:t>
        <a:bodyPr/>
        <a:lstStyle/>
        <a:p>
          <a:r>
            <a:rPr lang="cs-CZ" sz="1400" dirty="0"/>
            <a:t>Ředitel </a:t>
          </a:r>
          <a:br>
            <a:rPr lang="cs-CZ" sz="1400" dirty="0"/>
          </a:br>
          <a:r>
            <a:rPr lang="cs-CZ" sz="1400" dirty="0"/>
            <a:t>PhDr. Miroslav Novotný</a:t>
          </a:r>
        </a:p>
      </dgm:t>
    </dgm:pt>
    <dgm:pt modelId="{58E4F6F8-E1BF-42A6-A811-11A25AF4A8B5}" type="parTrans" cxnId="{FDB77F1F-B542-489A-962D-0F64F119CF47}">
      <dgm:prSet/>
      <dgm:spPr/>
      <dgm:t>
        <a:bodyPr/>
        <a:lstStyle/>
        <a:p>
          <a:endParaRPr lang="cs-CZ"/>
        </a:p>
      </dgm:t>
    </dgm:pt>
    <dgm:pt modelId="{E3EDA6F1-ED1D-4B51-AA27-835C4EB5F318}" type="sibTrans" cxnId="{FDB77F1F-B542-489A-962D-0F64F119CF47}">
      <dgm:prSet/>
      <dgm:spPr/>
      <dgm:t>
        <a:bodyPr/>
        <a:lstStyle/>
        <a:p>
          <a:endParaRPr lang="cs-CZ"/>
        </a:p>
      </dgm:t>
    </dgm:pt>
    <dgm:pt modelId="{CED26CCF-AB69-48DE-824C-B078403A3611}" type="asst">
      <dgm:prSet phldrT="[Text]" custT="1"/>
      <dgm:spPr/>
      <dgm:t>
        <a:bodyPr/>
        <a:lstStyle/>
        <a:p>
          <a:r>
            <a:rPr lang="cs-CZ" sz="1400" dirty="0"/>
            <a:t>Rodinný </a:t>
          </a:r>
          <a:r>
            <a:rPr lang="cs-CZ" sz="1400" dirty="0" smtClean="0"/>
            <a:t>poradce, </a:t>
          </a:r>
          <a:br>
            <a:rPr lang="cs-CZ" sz="1400" dirty="0" smtClean="0"/>
          </a:br>
          <a:r>
            <a:rPr lang="cs-CZ" sz="1400" dirty="0" smtClean="0"/>
            <a:t>PhDr. Miroslav Novotný</a:t>
          </a:r>
          <a:endParaRPr lang="cs-CZ" sz="1400" dirty="0"/>
        </a:p>
      </dgm:t>
    </dgm:pt>
    <dgm:pt modelId="{76DA4EE6-E891-4BB1-A790-30E7722887AE}" type="parTrans" cxnId="{DAE10F5E-40B4-4845-B714-C0E2011F643E}">
      <dgm:prSet/>
      <dgm:spPr/>
      <dgm:t>
        <a:bodyPr/>
        <a:lstStyle/>
        <a:p>
          <a:endParaRPr lang="cs-CZ"/>
        </a:p>
      </dgm:t>
    </dgm:pt>
    <dgm:pt modelId="{F1F553A4-8E31-4E8E-A1E9-915C81CDF9CA}" type="sibTrans" cxnId="{DAE10F5E-40B4-4845-B714-C0E2011F643E}">
      <dgm:prSet/>
      <dgm:spPr/>
      <dgm:t>
        <a:bodyPr/>
        <a:lstStyle/>
        <a:p>
          <a:endParaRPr lang="cs-CZ"/>
        </a:p>
      </dgm:t>
    </dgm:pt>
    <dgm:pt modelId="{28494FDB-0500-44D5-A46E-DBED332FD130}" type="asst">
      <dgm:prSet phldrT="[Text]" custT="1"/>
      <dgm:spPr/>
      <dgm:t>
        <a:bodyPr/>
        <a:lstStyle/>
        <a:p>
          <a:r>
            <a:rPr lang="cs-CZ" sz="1400" dirty="0"/>
            <a:t>Rodinný poradce, psycholog</a:t>
          </a:r>
          <a:br>
            <a:rPr lang="cs-CZ" sz="1400" dirty="0"/>
          </a:br>
          <a:r>
            <a:rPr lang="cs-CZ" sz="1400" dirty="0"/>
            <a:t>Mgr. et Mgr. Jarmila </a:t>
          </a:r>
          <a:r>
            <a:rPr lang="cs-CZ" sz="1400" dirty="0" err="1" smtClean="0"/>
            <a:t>Kupčeková</a:t>
          </a:r>
          <a:r>
            <a:rPr lang="cs-CZ" sz="1400" dirty="0" smtClean="0"/>
            <a:t> do 30.6.2018</a:t>
          </a:r>
          <a:endParaRPr lang="cs-CZ" sz="1400" dirty="0"/>
        </a:p>
      </dgm:t>
    </dgm:pt>
    <dgm:pt modelId="{34363308-8B04-4E02-B679-537B531415FC}" type="parTrans" cxnId="{6CD47970-DB07-4850-9E2F-968677210605}">
      <dgm:prSet/>
      <dgm:spPr/>
      <dgm:t>
        <a:bodyPr/>
        <a:lstStyle/>
        <a:p>
          <a:endParaRPr lang="cs-CZ"/>
        </a:p>
      </dgm:t>
    </dgm:pt>
    <dgm:pt modelId="{F519F9B3-AE0A-4244-A593-DA489C34651D}" type="sibTrans" cxnId="{6CD47970-DB07-4850-9E2F-968677210605}">
      <dgm:prSet/>
      <dgm:spPr/>
      <dgm:t>
        <a:bodyPr/>
        <a:lstStyle/>
        <a:p>
          <a:endParaRPr lang="cs-CZ"/>
        </a:p>
      </dgm:t>
    </dgm:pt>
    <dgm:pt modelId="{AD4A9B01-8CD7-4F8D-B1B7-1EAB7C9F3BB4}" type="asst">
      <dgm:prSet phldrT="[Text]" custT="1"/>
      <dgm:spPr/>
      <dgm:t>
        <a:bodyPr/>
        <a:lstStyle/>
        <a:p>
          <a:r>
            <a:rPr lang="cs-CZ" sz="1400" dirty="0"/>
            <a:t>Rodinný poradce, psycholog</a:t>
          </a:r>
          <a:br>
            <a:rPr lang="cs-CZ" sz="1400" dirty="0"/>
          </a:br>
          <a:r>
            <a:rPr lang="cs-CZ" sz="1400" dirty="0"/>
            <a:t>PhDr. Eva Březinová</a:t>
          </a:r>
        </a:p>
      </dgm:t>
    </dgm:pt>
    <dgm:pt modelId="{102678EA-4453-4AD8-8D9D-16D5EC5F55E5}" type="parTrans" cxnId="{77A99098-6C7A-496E-8C4C-B55E400525D3}">
      <dgm:prSet/>
      <dgm:spPr/>
      <dgm:t>
        <a:bodyPr/>
        <a:lstStyle/>
        <a:p>
          <a:endParaRPr lang="cs-CZ"/>
        </a:p>
      </dgm:t>
    </dgm:pt>
    <dgm:pt modelId="{9C733828-4CE7-4CE4-B892-9ADEF5A1BDD1}" type="sibTrans" cxnId="{77A99098-6C7A-496E-8C4C-B55E400525D3}">
      <dgm:prSet/>
      <dgm:spPr/>
      <dgm:t>
        <a:bodyPr/>
        <a:lstStyle/>
        <a:p>
          <a:endParaRPr lang="cs-CZ"/>
        </a:p>
      </dgm:t>
    </dgm:pt>
    <dgm:pt modelId="{BD2BBDD3-E86E-4E80-AB92-A80A179BEECC}" type="asst">
      <dgm:prSet phldrT="[Text]" custT="1"/>
      <dgm:spPr/>
      <dgm:t>
        <a:bodyPr/>
        <a:lstStyle/>
        <a:p>
          <a:pPr algn="ctr"/>
          <a:r>
            <a:rPr lang="cs-CZ" sz="1400" dirty="0"/>
            <a:t>Sociální </a:t>
          </a:r>
          <a:r>
            <a:rPr lang="cs-CZ" sz="1400" dirty="0" smtClean="0"/>
            <a:t>pracovnice</a:t>
          </a:r>
          <a:r>
            <a:rPr lang="cs-CZ" sz="1400" dirty="0"/>
            <a:t/>
          </a:r>
          <a:br>
            <a:rPr lang="cs-CZ" sz="1400" dirty="0"/>
          </a:br>
          <a:r>
            <a:rPr lang="cs-CZ" sz="1400" dirty="0"/>
            <a:t>Bc. Alena </a:t>
          </a:r>
          <a:r>
            <a:rPr lang="cs-CZ" sz="1400" dirty="0" smtClean="0"/>
            <a:t>Johnová do 28.2.2018</a:t>
          </a:r>
        </a:p>
      </dgm:t>
    </dgm:pt>
    <dgm:pt modelId="{E09593AF-48E2-4826-A409-1C7E745F6ADE}" type="parTrans" cxnId="{D4601BFE-82E3-4C87-9E80-1DDF0B2EF87C}">
      <dgm:prSet/>
      <dgm:spPr/>
      <dgm:t>
        <a:bodyPr/>
        <a:lstStyle/>
        <a:p>
          <a:endParaRPr lang="cs-CZ"/>
        </a:p>
      </dgm:t>
    </dgm:pt>
    <dgm:pt modelId="{7ED09C19-9338-4924-AE66-E91EEFA9E89B}" type="sibTrans" cxnId="{D4601BFE-82E3-4C87-9E80-1DDF0B2EF87C}">
      <dgm:prSet/>
      <dgm:spPr/>
      <dgm:t>
        <a:bodyPr/>
        <a:lstStyle/>
        <a:p>
          <a:endParaRPr lang="cs-CZ"/>
        </a:p>
      </dgm:t>
    </dgm:pt>
    <dgm:pt modelId="{DA5D4E6B-9F25-45BA-A781-7E52963E2610}" type="asst">
      <dgm:prSet phldrT="[Text]" custT="1"/>
      <dgm:spPr/>
      <dgm:t>
        <a:bodyPr/>
        <a:lstStyle/>
        <a:p>
          <a:pPr algn="ctr"/>
          <a:r>
            <a:rPr lang="cs-CZ" sz="1400" dirty="0" smtClean="0"/>
            <a:t>Sociální pracovnice Mgr. Jitka Chalupníková od 1.3.2018</a:t>
          </a:r>
        </a:p>
      </dgm:t>
    </dgm:pt>
    <dgm:pt modelId="{AEA67A94-0E31-45AA-A574-D4C29678DD72}" type="parTrans" cxnId="{F64936D7-A9CB-4A62-8CE2-B64A345C17CA}">
      <dgm:prSet/>
      <dgm:spPr/>
      <dgm:t>
        <a:bodyPr/>
        <a:lstStyle/>
        <a:p>
          <a:endParaRPr lang="cs-CZ"/>
        </a:p>
      </dgm:t>
    </dgm:pt>
    <dgm:pt modelId="{65A61CA6-8D72-4238-B624-C9CE699647EE}" type="sibTrans" cxnId="{F64936D7-A9CB-4A62-8CE2-B64A345C17CA}">
      <dgm:prSet/>
      <dgm:spPr/>
      <dgm:t>
        <a:bodyPr/>
        <a:lstStyle/>
        <a:p>
          <a:endParaRPr lang="cs-CZ"/>
        </a:p>
      </dgm:t>
    </dgm:pt>
    <dgm:pt modelId="{44974478-223A-4494-8BFD-491AF17BCFA7}" type="asst">
      <dgm:prSet phldrT="[Text]" custT="1"/>
      <dgm:spPr/>
      <dgm:t>
        <a:bodyPr/>
        <a:lstStyle/>
        <a:p>
          <a:r>
            <a:rPr lang="cs-CZ" sz="1400" dirty="0" smtClean="0"/>
            <a:t>Rodinný poradce,    Mgr. Martin Kracík</a:t>
          </a:r>
          <a:endParaRPr lang="cs-CZ" sz="1400" dirty="0"/>
        </a:p>
      </dgm:t>
    </dgm:pt>
    <dgm:pt modelId="{9D2EB6D1-1A75-4D72-B33E-0DAA210F259D}" type="parTrans" cxnId="{09B21AAB-5286-4415-BCC6-5593BA8A502F}">
      <dgm:prSet/>
      <dgm:spPr/>
      <dgm:t>
        <a:bodyPr/>
        <a:lstStyle/>
        <a:p>
          <a:endParaRPr lang="cs-CZ"/>
        </a:p>
      </dgm:t>
    </dgm:pt>
    <dgm:pt modelId="{54482AAE-41B2-48F4-861F-FC935EEAE264}" type="sibTrans" cxnId="{09B21AAB-5286-4415-BCC6-5593BA8A502F}">
      <dgm:prSet/>
      <dgm:spPr/>
      <dgm:t>
        <a:bodyPr/>
        <a:lstStyle/>
        <a:p>
          <a:endParaRPr lang="cs-CZ"/>
        </a:p>
      </dgm:t>
    </dgm:pt>
    <dgm:pt modelId="{E258B489-D3D5-4F83-A881-E016978487B4}" type="pres">
      <dgm:prSet presAssocID="{90B22A35-F3DB-4288-A8F6-508D3FE6A4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7E51206-CD06-4F13-81A0-2ED04CB7B5ED}" type="pres">
      <dgm:prSet presAssocID="{132CFB4C-8E10-424E-B945-CD709453FB8D}" presName="hierRoot1" presStyleCnt="0"/>
      <dgm:spPr/>
    </dgm:pt>
    <dgm:pt modelId="{637BA73E-F951-4749-B3DE-945074ED6BCF}" type="pres">
      <dgm:prSet presAssocID="{132CFB4C-8E10-424E-B945-CD709453FB8D}" presName="composite" presStyleCnt="0"/>
      <dgm:spPr/>
    </dgm:pt>
    <dgm:pt modelId="{23F4334F-73F1-485D-AE23-88E9B46CE683}" type="pres">
      <dgm:prSet presAssocID="{132CFB4C-8E10-424E-B945-CD709453FB8D}" presName="background" presStyleLbl="node0" presStyleIdx="0" presStyleCnt="1"/>
      <dgm:spPr/>
    </dgm:pt>
    <dgm:pt modelId="{D0E8BED5-77A7-4E61-805E-CF02325F6737}" type="pres">
      <dgm:prSet presAssocID="{132CFB4C-8E10-424E-B945-CD709453FB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A6D030-600A-44AC-BD10-5D6B2A317ED3}" type="pres">
      <dgm:prSet presAssocID="{132CFB4C-8E10-424E-B945-CD709453FB8D}" presName="hierChild2" presStyleCnt="0"/>
      <dgm:spPr/>
    </dgm:pt>
    <dgm:pt modelId="{F096A076-0D1A-49A2-A665-DD685F892FE3}" type="pres">
      <dgm:prSet presAssocID="{76DA4EE6-E891-4BB1-A790-30E7722887AE}" presName="Name10" presStyleLbl="parChTrans1D2" presStyleIdx="0" presStyleCnt="6"/>
      <dgm:spPr/>
      <dgm:t>
        <a:bodyPr/>
        <a:lstStyle/>
        <a:p>
          <a:endParaRPr lang="cs-CZ"/>
        </a:p>
      </dgm:t>
    </dgm:pt>
    <dgm:pt modelId="{990FD42B-63EF-42BD-9A48-357D5875BC85}" type="pres">
      <dgm:prSet presAssocID="{CED26CCF-AB69-48DE-824C-B078403A3611}" presName="hierRoot2" presStyleCnt="0"/>
      <dgm:spPr/>
    </dgm:pt>
    <dgm:pt modelId="{DF2C0920-D2C2-49C1-8830-F90EE224CBF8}" type="pres">
      <dgm:prSet presAssocID="{CED26CCF-AB69-48DE-824C-B078403A3611}" presName="composite2" presStyleCnt="0"/>
      <dgm:spPr/>
    </dgm:pt>
    <dgm:pt modelId="{0E905BC1-9CBE-4C16-A319-42D39F89735C}" type="pres">
      <dgm:prSet presAssocID="{CED26CCF-AB69-48DE-824C-B078403A3611}" presName="background2" presStyleLbl="asst1" presStyleIdx="0" presStyleCnt="6"/>
      <dgm:spPr/>
    </dgm:pt>
    <dgm:pt modelId="{84F62016-F339-40D6-9E03-99CC78EA6593}" type="pres">
      <dgm:prSet presAssocID="{CED26CCF-AB69-48DE-824C-B078403A3611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7FC24D-65F4-461F-866A-D8EE3C6E16E8}" type="pres">
      <dgm:prSet presAssocID="{CED26CCF-AB69-48DE-824C-B078403A3611}" presName="hierChild3" presStyleCnt="0"/>
      <dgm:spPr/>
    </dgm:pt>
    <dgm:pt modelId="{53DBE187-76AA-4C9A-890F-82CBC0713C36}" type="pres">
      <dgm:prSet presAssocID="{9D2EB6D1-1A75-4D72-B33E-0DAA210F259D}" presName="Name10" presStyleLbl="parChTrans1D2" presStyleIdx="1" presStyleCnt="6"/>
      <dgm:spPr/>
      <dgm:t>
        <a:bodyPr/>
        <a:lstStyle/>
        <a:p>
          <a:endParaRPr lang="cs-CZ"/>
        </a:p>
      </dgm:t>
    </dgm:pt>
    <dgm:pt modelId="{2A54B0FC-50E2-4F4C-B094-1B2ECCAA1F22}" type="pres">
      <dgm:prSet presAssocID="{44974478-223A-4494-8BFD-491AF17BCFA7}" presName="hierRoot2" presStyleCnt="0"/>
      <dgm:spPr/>
    </dgm:pt>
    <dgm:pt modelId="{C6A38D47-257D-457C-8E83-2CA773A23962}" type="pres">
      <dgm:prSet presAssocID="{44974478-223A-4494-8BFD-491AF17BCFA7}" presName="composite2" presStyleCnt="0"/>
      <dgm:spPr/>
    </dgm:pt>
    <dgm:pt modelId="{F0B2415B-898B-4DC6-888A-0E2B13B41553}" type="pres">
      <dgm:prSet presAssocID="{44974478-223A-4494-8BFD-491AF17BCFA7}" presName="background2" presStyleLbl="asst1" presStyleIdx="1" presStyleCnt="6"/>
      <dgm:spPr/>
    </dgm:pt>
    <dgm:pt modelId="{F0BD2611-31F6-42DB-932A-BABDC8DE62FE}" type="pres">
      <dgm:prSet presAssocID="{44974478-223A-4494-8BFD-491AF17BCFA7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1757ED-6763-4C71-BB7D-A5A8F2FC42FC}" type="pres">
      <dgm:prSet presAssocID="{44974478-223A-4494-8BFD-491AF17BCFA7}" presName="hierChild3" presStyleCnt="0"/>
      <dgm:spPr/>
    </dgm:pt>
    <dgm:pt modelId="{6241DDB4-C47B-4C5C-9439-C124C94F2425}" type="pres">
      <dgm:prSet presAssocID="{34363308-8B04-4E02-B679-537B531415FC}" presName="Name10" presStyleLbl="parChTrans1D2" presStyleIdx="2" presStyleCnt="6"/>
      <dgm:spPr/>
      <dgm:t>
        <a:bodyPr/>
        <a:lstStyle/>
        <a:p>
          <a:endParaRPr lang="cs-CZ"/>
        </a:p>
      </dgm:t>
    </dgm:pt>
    <dgm:pt modelId="{51C985B8-E82B-4E27-8D9A-D15DB8AD02B3}" type="pres">
      <dgm:prSet presAssocID="{28494FDB-0500-44D5-A46E-DBED332FD130}" presName="hierRoot2" presStyleCnt="0"/>
      <dgm:spPr/>
    </dgm:pt>
    <dgm:pt modelId="{19080D19-9FA3-46E2-9541-06E9693A4160}" type="pres">
      <dgm:prSet presAssocID="{28494FDB-0500-44D5-A46E-DBED332FD130}" presName="composite2" presStyleCnt="0"/>
      <dgm:spPr/>
    </dgm:pt>
    <dgm:pt modelId="{CF1FD597-1284-413F-9E5F-F3458DD7CC9A}" type="pres">
      <dgm:prSet presAssocID="{28494FDB-0500-44D5-A46E-DBED332FD130}" presName="background2" presStyleLbl="asst1" presStyleIdx="2" presStyleCnt="6"/>
      <dgm:spPr/>
    </dgm:pt>
    <dgm:pt modelId="{67B99EED-BE0E-430D-A39A-6F18F1A9C45A}" type="pres">
      <dgm:prSet presAssocID="{28494FDB-0500-44D5-A46E-DBED332FD130}" presName="text2" presStyleLbl="fgAcc2" presStyleIdx="2" presStyleCnt="6" custScaleY="1576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89C0B7-A60D-4BE8-A674-3D86D255BF65}" type="pres">
      <dgm:prSet presAssocID="{28494FDB-0500-44D5-A46E-DBED332FD130}" presName="hierChild3" presStyleCnt="0"/>
      <dgm:spPr/>
    </dgm:pt>
    <dgm:pt modelId="{6C4F05EE-1EA5-4D19-87C9-31384D0037E4}" type="pres">
      <dgm:prSet presAssocID="{102678EA-4453-4AD8-8D9D-16D5EC5F55E5}" presName="Name10" presStyleLbl="parChTrans1D2" presStyleIdx="3" presStyleCnt="6"/>
      <dgm:spPr/>
      <dgm:t>
        <a:bodyPr/>
        <a:lstStyle/>
        <a:p>
          <a:endParaRPr lang="cs-CZ"/>
        </a:p>
      </dgm:t>
    </dgm:pt>
    <dgm:pt modelId="{C12C073F-6BD9-48E3-BFE4-AA47D4671BCD}" type="pres">
      <dgm:prSet presAssocID="{AD4A9B01-8CD7-4F8D-B1B7-1EAB7C9F3BB4}" presName="hierRoot2" presStyleCnt="0"/>
      <dgm:spPr/>
    </dgm:pt>
    <dgm:pt modelId="{7547E765-598F-4A28-BABE-CFC51812F7CE}" type="pres">
      <dgm:prSet presAssocID="{AD4A9B01-8CD7-4F8D-B1B7-1EAB7C9F3BB4}" presName="composite2" presStyleCnt="0"/>
      <dgm:spPr/>
    </dgm:pt>
    <dgm:pt modelId="{C186167D-DDA1-41BC-8387-5E7876E39FCA}" type="pres">
      <dgm:prSet presAssocID="{AD4A9B01-8CD7-4F8D-B1B7-1EAB7C9F3BB4}" presName="background2" presStyleLbl="asst1" presStyleIdx="3" presStyleCnt="6"/>
      <dgm:spPr/>
    </dgm:pt>
    <dgm:pt modelId="{6B4F9515-0002-4F8E-A181-3EF2E5C2D39A}" type="pres">
      <dgm:prSet presAssocID="{AD4A9B01-8CD7-4F8D-B1B7-1EAB7C9F3BB4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D4DEFF-0846-4964-A6CC-D660AF5DF3CD}" type="pres">
      <dgm:prSet presAssocID="{AD4A9B01-8CD7-4F8D-B1B7-1EAB7C9F3BB4}" presName="hierChild3" presStyleCnt="0"/>
      <dgm:spPr/>
    </dgm:pt>
    <dgm:pt modelId="{B58D4E33-AAFC-4952-80F1-51530BF6FB75}" type="pres">
      <dgm:prSet presAssocID="{E09593AF-48E2-4826-A409-1C7E745F6ADE}" presName="Name10" presStyleLbl="parChTrans1D2" presStyleIdx="4" presStyleCnt="6"/>
      <dgm:spPr/>
      <dgm:t>
        <a:bodyPr/>
        <a:lstStyle/>
        <a:p>
          <a:endParaRPr lang="cs-CZ"/>
        </a:p>
      </dgm:t>
    </dgm:pt>
    <dgm:pt modelId="{CF50665D-E9D3-4A4A-908D-3AB4A21186C7}" type="pres">
      <dgm:prSet presAssocID="{BD2BBDD3-E86E-4E80-AB92-A80A179BEECC}" presName="hierRoot2" presStyleCnt="0"/>
      <dgm:spPr/>
    </dgm:pt>
    <dgm:pt modelId="{62F92D33-C715-46BD-AAA4-A7D23FA60D3F}" type="pres">
      <dgm:prSet presAssocID="{BD2BBDD3-E86E-4E80-AB92-A80A179BEECC}" presName="composite2" presStyleCnt="0"/>
      <dgm:spPr/>
    </dgm:pt>
    <dgm:pt modelId="{97610728-A5A1-4C5D-B71C-8B22CDED3E3D}" type="pres">
      <dgm:prSet presAssocID="{BD2BBDD3-E86E-4E80-AB92-A80A179BEECC}" presName="background2" presStyleLbl="asst1" presStyleIdx="4" presStyleCnt="6"/>
      <dgm:spPr/>
    </dgm:pt>
    <dgm:pt modelId="{9F85A5B1-F1BC-4C9E-BD70-508D6062703D}" type="pres">
      <dgm:prSet presAssocID="{BD2BBDD3-E86E-4E80-AB92-A80A179BEECC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8743D4-5DD0-4952-A741-8CC1DDE26B2C}" type="pres">
      <dgm:prSet presAssocID="{BD2BBDD3-E86E-4E80-AB92-A80A179BEECC}" presName="hierChild3" presStyleCnt="0"/>
      <dgm:spPr/>
    </dgm:pt>
    <dgm:pt modelId="{9D13F8D3-298B-475A-80F5-2928A4B115CA}" type="pres">
      <dgm:prSet presAssocID="{AEA67A94-0E31-45AA-A574-D4C29678DD72}" presName="Name10" presStyleLbl="parChTrans1D2" presStyleIdx="5" presStyleCnt="6"/>
      <dgm:spPr/>
      <dgm:t>
        <a:bodyPr/>
        <a:lstStyle/>
        <a:p>
          <a:endParaRPr lang="cs-CZ"/>
        </a:p>
      </dgm:t>
    </dgm:pt>
    <dgm:pt modelId="{1FF56C57-102E-4BDA-919B-1814CD4C1FAE}" type="pres">
      <dgm:prSet presAssocID="{DA5D4E6B-9F25-45BA-A781-7E52963E2610}" presName="hierRoot2" presStyleCnt="0"/>
      <dgm:spPr/>
    </dgm:pt>
    <dgm:pt modelId="{C77E5C70-628D-4348-AD51-0B046E70FA2A}" type="pres">
      <dgm:prSet presAssocID="{DA5D4E6B-9F25-45BA-A781-7E52963E2610}" presName="composite2" presStyleCnt="0"/>
      <dgm:spPr/>
    </dgm:pt>
    <dgm:pt modelId="{1B9CB38F-CF7F-4AB1-B93D-A77DB5D3EC2E}" type="pres">
      <dgm:prSet presAssocID="{DA5D4E6B-9F25-45BA-A781-7E52963E2610}" presName="background2" presStyleLbl="asst1" presStyleIdx="5" presStyleCnt="6"/>
      <dgm:spPr/>
    </dgm:pt>
    <dgm:pt modelId="{A581A72D-9DAE-44F3-B015-B6BF7000F819}" type="pres">
      <dgm:prSet presAssocID="{DA5D4E6B-9F25-45BA-A781-7E52963E2610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9E7FC33-4654-4A5B-A126-35F99B53895A}" type="pres">
      <dgm:prSet presAssocID="{DA5D4E6B-9F25-45BA-A781-7E52963E2610}" presName="hierChild3" presStyleCnt="0"/>
      <dgm:spPr/>
    </dgm:pt>
  </dgm:ptLst>
  <dgm:cxnLst>
    <dgm:cxn modelId="{09B21AAB-5286-4415-BCC6-5593BA8A502F}" srcId="{132CFB4C-8E10-424E-B945-CD709453FB8D}" destId="{44974478-223A-4494-8BFD-491AF17BCFA7}" srcOrd="1" destOrd="0" parTransId="{9D2EB6D1-1A75-4D72-B33E-0DAA210F259D}" sibTransId="{54482AAE-41B2-48F4-861F-FC935EEAE264}"/>
    <dgm:cxn modelId="{77A99098-6C7A-496E-8C4C-B55E400525D3}" srcId="{132CFB4C-8E10-424E-B945-CD709453FB8D}" destId="{AD4A9B01-8CD7-4F8D-B1B7-1EAB7C9F3BB4}" srcOrd="3" destOrd="0" parTransId="{102678EA-4453-4AD8-8D9D-16D5EC5F55E5}" sibTransId="{9C733828-4CE7-4CE4-B892-9ADEF5A1BDD1}"/>
    <dgm:cxn modelId="{EEFFA59C-381D-432E-ACB1-4F05D298C16C}" type="presOf" srcId="{90B22A35-F3DB-4288-A8F6-508D3FE6A487}" destId="{E258B489-D3D5-4F83-A881-E016978487B4}" srcOrd="0" destOrd="0" presId="urn:microsoft.com/office/officeart/2005/8/layout/hierarchy1"/>
    <dgm:cxn modelId="{FDB77F1F-B542-489A-962D-0F64F119CF47}" srcId="{90B22A35-F3DB-4288-A8F6-508D3FE6A487}" destId="{132CFB4C-8E10-424E-B945-CD709453FB8D}" srcOrd="0" destOrd="0" parTransId="{58E4F6F8-E1BF-42A6-A811-11A25AF4A8B5}" sibTransId="{E3EDA6F1-ED1D-4B51-AA27-835C4EB5F318}"/>
    <dgm:cxn modelId="{D9608E3D-A932-4F90-9301-DE9649522505}" type="presOf" srcId="{E09593AF-48E2-4826-A409-1C7E745F6ADE}" destId="{B58D4E33-AAFC-4952-80F1-51530BF6FB75}" srcOrd="0" destOrd="0" presId="urn:microsoft.com/office/officeart/2005/8/layout/hierarchy1"/>
    <dgm:cxn modelId="{1BA74485-EC10-4DBA-8E78-287A31560CB3}" type="presOf" srcId="{28494FDB-0500-44D5-A46E-DBED332FD130}" destId="{67B99EED-BE0E-430D-A39A-6F18F1A9C45A}" srcOrd="0" destOrd="0" presId="urn:microsoft.com/office/officeart/2005/8/layout/hierarchy1"/>
    <dgm:cxn modelId="{9D047418-594A-493A-A595-DE989A420225}" type="presOf" srcId="{76DA4EE6-E891-4BB1-A790-30E7722887AE}" destId="{F096A076-0D1A-49A2-A665-DD685F892FE3}" srcOrd="0" destOrd="0" presId="urn:microsoft.com/office/officeart/2005/8/layout/hierarchy1"/>
    <dgm:cxn modelId="{4D0BF9BB-F24C-4950-8B03-BA66A2AE5AC0}" type="presOf" srcId="{132CFB4C-8E10-424E-B945-CD709453FB8D}" destId="{D0E8BED5-77A7-4E61-805E-CF02325F6737}" srcOrd="0" destOrd="0" presId="urn:microsoft.com/office/officeart/2005/8/layout/hierarchy1"/>
    <dgm:cxn modelId="{2BD04913-C843-4362-9F9D-B468E993BF16}" type="presOf" srcId="{102678EA-4453-4AD8-8D9D-16D5EC5F55E5}" destId="{6C4F05EE-1EA5-4D19-87C9-31384D0037E4}" srcOrd="0" destOrd="0" presId="urn:microsoft.com/office/officeart/2005/8/layout/hierarchy1"/>
    <dgm:cxn modelId="{DF57A3BA-D441-4E24-8869-DDB8291BA228}" type="presOf" srcId="{AD4A9B01-8CD7-4F8D-B1B7-1EAB7C9F3BB4}" destId="{6B4F9515-0002-4F8E-A181-3EF2E5C2D39A}" srcOrd="0" destOrd="0" presId="urn:microsoft.com/office/officeart/2005/8/layout/hierarchy1"/>
    <dgm:cxn modelId="{896BE02F-B547-4230-AC61-9D3124CF47C5}" type="presOf" srcId="{DA5D4E6B-9F25-45BA-A781-7E52963E2610}" destId="{A581A72D-9DAE-44F3-B015-B6BF7000F819}" srcOrd="0" destOrd="0" presId="urn:microsoft.com/office/officeart/2005/8/layout/hierarchy1"/>
    <dgm:cxn modelId="{DAE10F5E-40B4-4845-B714-C0E2011F643E}" srcId="{132CFB4C-8E10-424E-B945-CD709453FB8D}" destId="{CED26CCF-AB69-48DE-824C-B078403A3611}" srcOrd="0" destOrd="0" parTransId="{76DA4EE6-E891-4BB1-A790-30E7722887AE}" sibTransId="{F1F553A4-8E31-4E8E-A1E9-915C81CDF9CA}"/>
    <dgm:cxn modelId="{D4601BFE-82E3-4C87-9E80-1DDF0B2EF87C}" srcId="{132CFB4C-8E10-424E-B945-CD709453FB8D}" destId="{BD2BBDD3-E86E-4E80-AB92-A80A179BEECC}" srcOrd="4" destOrd="0" parTransId="{E09593AF-48E2-4826-A409-1C7E745F6ADE}" sibTransId="{7ED09C19-9338-4924-AE66-E91EEFA9E89B}"/>
    <dgm:cxn modelId="{C9CA1EEE-CA7C-4BC6-BA28-B6839DEE7A89}" type="presOf" srcId="{CED26CCF-AB69-48DE-824C-B078403A3611}" destId="{84F62016-F339-40D6-9E03-99CC78EA6593}" srcOrd="0" destOrd="0" presId="urn:microsoft.com/office/officeart/2005/8/layout/hierarchy1"/>
    <dgm:cxn modelId="{FAF51B28-A464-4DDC-88F3-28BF0A0B8782}" type="presOf" srcId="{AEA67A94-0E31-45AA-A574-D4C29678DD72}" destId="{9D13F8D3-298B-475A-80F5-2928A4B115CA}" srcOrd="0" destOrd="0" presId="urn:microsoft.com/office/officeart/2005/8/layout/hierarchy1"/>
    <dgm:cxn modelId="{F64936D7-A9CB-4A62-8CE2-B64A345C17CA}" srcId="{132CFB4C-8E10-424E-B945-CD709453FB8D}" destId="{DA5D4E6B-9F25-45BA-A781-7E52963E2610}" srcOrd="5" destOrd="0" parTransId="{AEA67A94-0E31-45AA-A574-D4C29678DD72}" sibTransId="{65A61CA6-8D72-4238-B624-C9CE699647EE}"/>
    <dgm:cxn modelId="{84346B23-13EE-456C-B2E2-1743EDBD12A2}" type="presOf" srcId="{34363308-8B04-4E02-B679-537B531415FC}" destId="{6241DDB4-C47B-4C5C-9439-C124C94F2425}" srcOrd="0" destOrd="0" presId="urn:microsoft.com/office/officeart/2005/8/layout/hierarchy1"/>
    <dgm:cxn modelId="{9F1B100F-06F1-48E4-8421-F73ED7D4062D}" type="presOf" srcId="{BD2BBDD3-E86E-4E80-AB92-A80A179BEECC}" destId="{9F85A5B1-F1BC-4C9E-BD70-508D6062703D}" srcOrd="0" destOrd="0" presId="urn:microsoft.com/office/officeart/2005/8/layout/hierarchy1"/>
    <dgm:cxn modelId="{4FF870D4-634F-4226-9DDF-9D8C5298D6F8}" type="presOf" srcId="{44974478-223A-4494-8BFD-491AF17BCFA7}" destId="{F0BD2611-31F6-42DB-932A-BABDC8DE62FE}" srcOrd="0" destOrd="0" presId="urn:microsoft.com/office/officeart/2005/8/layout/hierarchy1"/>
    <dgm:cxn modelId="{6CD47970-DB07-4850-9E2F-968677210605}" srcId="{132CFB4C-8E10-424E-B945-CD709453FB8D}" destId="{28494FDB-0500-44D5-A46E-DBED332FD130}" srcOrd="2" destOrd="0" parTransId="{34363308-8B04-4E02-B679-537B531415FC}" sibTransId="{F519F9B3-AE0A-4244-A593-DA489C34651D}"/>
    <dgm:cxn modelId="{53940BAD-65C1-4AB7-A92A-E10CFEB9E733}" type="presOf" srcId="{9D2EB6D1-1A75-4D72-B33E-0DAA210F259D}" destId="{53DBE187-76AA-4C9A-890F-82CBC0713C36}" srcOrd="0" destOrd="0" presId="urn:microsoft.com/office/officeart/2005/8/layout/hierarchy1"/>
    <dgm:cxn modelId="{122FA6EE-3C63-4C49-B441-4A1A0CDCBE52}" type="presParOf" srcId="{E258B489-D3D5-4F83-A881-E016978487B4}" destId="{97E51206-CD06-4F13-81A0-2ED04CB7B5ED}" srcOrd="0" destOrd="0" presId="urn:microsoft.com/office/officeart/2005/8/layout/hierarchy1"/>
    <dgm:cxn modelId="{9DD7A8E3-EBE4-4FF8-A997-20BDB489A1A9}" type="presParOf" srcId="{97E51206-CD06-4F13-81A0-2ED04CB7B5ED}" destId="{637BA73E-F951-4749-B3DE-945074ED6BCF}" srcOrd="0" destOrd="0" presId="urn:microsoft.com/office/officeart/2005/8/layout/hierarchy1"/>
    <dgm:cxn modelId="{37CEE56B-332A-4757-8970-7EF1F88C2F66}" type="presParOf" srcId="{637BA73E-F951-4749-B3DE-945074ED6BCF}" destId="{23F4334F-73F1-485D-AE23-88E9B46CE683}" srcOrd="0" destOrd="0" presId="urn:microsoft.com/office/officeart/2005/8/layout/hierarchy1"/>
    <dgm:cxn modelId="{066BD669-C3C6-448C-9353-363F3F0197F9}" type="presParOf" srcId="{637BA73E-F951-4749-B3DE-945074ED6BCF}" destId="{D0E8BED5-77A7-4E61-805E-CF02325F6737}" srcOrd="1" destOrd="0" presId="urn:microsoft.com/office/officeart/2005/8/layout/hierarchy1"/>
    <dgm:cxn modelId="{19BC6AB4-CF01-4EAB-8B04-8E83827B02DC}" type="presParOf" srcId="{97E51206-CD06-4F13-81A0-2ED04CB7B5ED}" destId="{37A6D030-600A-44AC-BD10-5D6B2A317ED3}" srcOrd="1" destOrd="0" presId="urn:microsoft.com/office/officeart/2005/8/layout/hierarchy1"/>
    <dgm:cxn modelId="{EB18EF9C-8C9A-427A-91BB-772E8F96EF63}" type="presParOf" srcId="{37A6D030-600A-44AC-BD10-5D6B2A317ED3}" destId="{F096A076-0D1A-49A2-A665-DD685F892FE3}" srcOrd="0" destOrd="0" presId="urn:microsoft.com/office/officeart/2005/8/layout/hierarchy1"/>
    <dgm:cxn modelId="{D8A36D53-6DAC-4B91-BFBE-1C230E456282}" type="presParOf" srcId="{37A6D030-600A-44AC-BD10-5D6B2A317ED3}" destId="{990FD42B-63EF-42BD-9A48-357D5875BC85}" srcOrd="1" destOrd="0" presId="urn:microsoft.com/office/officeart/2005/8/layout/hierarchy1"/>
    <dgm:cxn modelId="{54BB650A-C0BE-4709-BF94-6D69FD34A76D}" type="presParOf" srcId="{990FD42B-63EF-42BD-9A48-357D5875BC85}" destId="{DF2C0920-D2C2-49C1-8830-F90EE224CBF8}" srcOrd="0" destOrd="0" presId="urn:microsoft.com/office/officeart/2005/8/layout/hierarchy1"/>
    <dgm:cxn modelId="{31EF1A8E-7F6F-4D45-9346-43F3A392AF78}" type="presParOf" srcId="{DF2C0920-D2C2-49C1-8830-F90EE224CBF8}" destId="{0E905BC1-9CBE-4C16-A319-42D39F89735C}" srcOrd="0" destOrd="0" presId="urn:microsoft.com/office/officeart/2005/8/layout/hierarchy1"/>
    <dgm:cxn modelId="{1C4F38D8-2E7D-4C12-92A3-1DE86982AECD}" type="presParOf" srcId="{DF2C0920-D2C2-49C1-8830-F90EE224CBF8}" destId="{84F62016-F339-40D6-9E03-99CC78EA6593}" srcOrd="1" destOrd="0" presId="urn:microsoft.com/office/officeart/2005/8/layout/hierarchy1"/>
    <dgm:cxn modelId="{C8926A90-CB6F-4C4B-BC1C-43FAEBD89295}" type="presParOf" srcId="{990FD42B-63EF-42BD-9A48-357D5875BC85}" destId="{507FC24D-65F4-461F-866A-D8EE3C6E16E8}" srcOrd="1" destOrd="0" presId="urn:microsoft.com/office/officeart/2005/8/layout/hierarchy1"/>
    <dgm:cxn modelId="{BCB27EDB-8AEA-4EEF-AFB5-8A0CAE03418D}" type="presParOf" srcId="{37A6D030-600A-44AC-BD10-5D6B2A317ED3}" destId="{53DBE187-76AA-4C9A-890F-82CBC0713C36}" srcOrd="2" destOrd="0" presId="urn:microsoft.com/office/officeart/2005/8/layout/hierarchy1"/>
    <dgm:cxn modelId="{0EF823C9-18AC-4F42-A77B-36D52EA6A5BE}" type="presParOf" srcId="{37A6D030-600A-44AC-BD10-5D6B2A317ED3}" destId="{2A54B0FC-50E2-4F4C-B094-1B2ECCAA1F22}" srcOrd="3" destOrd="0" presId="urn:microsoft.com/office/officeart/2005/8/layout/hierarchy1"/>
    <dgm:cxn modelId="{A9E609C5-AAC6-4796-ABEC-276859D0DA75}" type="presParOf" srcId="{2A54B0FC-50E2-4F4C-B094-1B2ECCAA1F22}" destId="{C6A38D47-257D-457C-8E83-2CA773A23962}" srcOrd="0" destOrd="0" presId="urn:microsoft.com/office/officeart/2005/8/layout/hierarchy1"/>
    <dgm:cxn modelId="{67EA155E-6460-48FD-A9BB-099E7016203E}" type="presParOf" srcId="{C6A38D47-257D-457C-8E83-2CA773A23962}" destId="{F0B2415B-898B-4DC6-888A-0E2B13B41553}" srcOrd="0" destOrd="0" presId="urn:microsoft.com/office/officeart/2005/8/layout/hierarchy1"/>
    <dgm:cxn modelId="{F79026C1-C06B-4915-8457-730D74BB0B74}" type="presParOf" srcId="{C6A38D47-257D-457C-8E83-2CA773A23962}" destId="{F0BD2611-31F6-42DB-932A-BABDC8DE62FE}" srcOrd="1" destOrd="0" presId="urn:microsoft.com/office/officeart/2005/8/layout/hierarchy1"/>
    <dgm:cxn modelId="{0471040F-7CC9-4640-B1E9-73EC3EF2B921}" type="presParOf" srcId="{2A54B0FC-50E2-4F4C-B094-1B2ECCAA1F22}" destId="{1F1757ED-6763-4C71-BB7D-A5A8F2FC42FC}" srcOrd="1" destOrd="0" presId="urn:microsoft.com/office/officeart/2005/8/layout/hierarchy1"/>
    <dgm:cxn modelId="{64CEA734-3E42-431C-900D-77CD90BEFADA}" type="presParOf" srcId="{37A6D030-600A-44AC-BD10-5D6B2A317ED3}" destId="{6241DDB4-C47B-4C5C-9439-C124C94F2425}" srcOrd="4" destOrd="0" presId="urn:microsoft.com/office/officeart/2005/8/layout/hierarchy1"/>
    <dgm:cxn modelId="{89A434CC-F024-48B3-8FF3-65A6E8A41AFF}" type="presParOf" srcId="{37A6D030-600A-44AC-BD10-5D6B2A317ED3}" destId="{51C985B8-E82B-4E27-8D9A-D15DB8AD02B3}" srcOrd="5" destOrd="0" presId="urn:microsoft.com/office/officeart/2005/8/layout/hierarchy1"/>
    <dgm:cxn modelId="{637DB213-FF71-4732-9EE6-D6566C47F356}" type="presParOf" srcId="{51C985B8-E82B-4E27-8D9A-D15DB8AD02B3}" destId="{19080D19-9FA3-46E2-9541-06E9693A4160}" srcOrd="0" destOrd="0" presId="urn:microsoft.com/office/officeart/2005/8/layout/hierarchy1"/>
    <dgm:cxn modelId="{7134A081-EC82-4027-994B-6D71E4BAE5D7}" type="presParOf" srcId="{19080D19-9FA3-46E2-9541-06E9693A4160}" destId="{CF1FD597-1284-413F-9E5F-F3458DD7CC9A}" srcOrd="0" destOrd="0" presId="urn:microsoft.com/office/officeart/2005/8/layout/hierarchy1"/>
    <dgm:cxn modelId="{13AC7A57-E914-471F-BC1D-2DCDAABA7876}" type="presParOf" srcId="{19080D19-9FA3-46E2-9541-06E9693A4160}" destId="{67B99EED-BE0E-430D-A39A-6F18F1A9C45A}" srcOrd="1" destOrd="0" presId="urn:microsoft.com/office/officeart/2005/8/layout/hierarchy1"/>
    <dgm:cxn modelId="{7F00109D-CFBD-4522-83DD-4BAE0C778B4F}" type="presParOf" srcId="{51C985B8-E82B-4E27-8D9A-D15DB8AD02B3}" destId="{E989C0B7-A60D-4BE8-A674-3D86D255BF65}" srcOrd="1" destOrd="0" presId="urn:microsoft.com/office/officeart/2005/8/layout/hierarchy1"/>
    <dgm:cxn modelId="{95EF27A4-D447-4E52-87E5-9305C755B46D}" type="presParOf" srcId="{37A6D030-600A-44AC-BD10-5D6B2A317ED3}" destId="{6C4F05EE-1EA5-4D19-87C9-31384D0037E4}" srcOrd="6" destOrd="0" presId="urn:microsoft.com/office/officeart/2005/8/layout/hierarchy1"/>
    <dgm:cxn modelId="{3AE77FDB-CFFC-4E07-8D14-C0398A66BDD9}" type="presParOf" srcId="{37A6D030-600A-44AC-BD10-5D6B2A317ED3}" destId="{C12C073F-6BD9-48E3-BFE4-AA47D4671BCD}" srcOrd="7" destOrd="0" presId="urn:microsoft.com/office/officeart/2005/8/layout/hierarchy1"/>
    <dgm:cxn modelId="{2AF8E940-EF27-44D7-8F76-34901C1BD86E}" type="presParOf" srcId="{C12C073F-6BD9-48E3-BFE4-AA47D4671BCD}" destId="{7547E765-598F-4A28-BABE-CFC51812F7CE}" srcOrd="0" destOrd="0" presId="urn:microsoft.com/office/officeart/2005/8/layout/hierarchy1"/>
    <dgm:cxn modelId="{BDBFF3B9-5227-4EC0-AF8A-B68DDD2C9B1B}" type="presParOf" srcId="{7547E765-598F-4A28-BABE-CFC51812F7CE}" destId="{C186167D-DDA1-41BC-8387-5E7876E39FCA}" srcOrd="0" destOrd="0" presId="urn:microsoft.com/office/officeart/2005/8/layout/hierarchy1"/>
    <dgm:cxn modelId="{BCC61302-7C45-4D2F-8F31-AAB3621F4563}" type="presParOf" srcId="{7547E765-598F-4A28-BABE-CFC51812F7CE}" destId="{6B4F9515-0002-4F8E-A181-3EF2E5C2D39A}" srcOrd="1" destOrd="0" presId="urn:microsoft.com/office/officeart/2005/8/layout/hierarchy1"/>
    <dgm:cxn modelId="{46AB35EC-548B-4308-B2CC-BA16D4F8C167}" type="presParOf" srcId="{C12C073F-6BD9-48E3-BFE4-AA47D4671BCD}" destId="{BFD4DEFF-0846-4964-A6CC-D660AF5DF3CD}" srcOrd="1" destOrd="0" presId="urn:microsoft.com/office/officeart/2005/8/layout/hierarchy1"/>
    <dgm:cxn modelId="{2D18FB34-3FDD-46D7-91B9-9C01B0DAE0D1}" type="presParOf" srcId="{37A6D030-600A-44AC-BD10-5D6B2A317ED3}" destId="{B58D4E33-AAFC-4952-80F1-51530BF6FB75}" srcOrd="8" destOrd="0" presId="urn:microsoft.com/office/officeart/2005/8/layout/hierarchy1"/>
    <dgm:cxn modelId="{4AD6E797-E9D3-4D12-9385-370482506CB9}" type="presParOf" srcId="{37A6D030-600A-44AC-BD10-5D6B2A317ED3}" destId="{CF50665D-E9D3-4A4A-908D-3AB4A21186C7}" srcOrd="9" destOrd="0" presId="urn:microsoft.com/office/officeart/2005/8/layout/hierarchy1"/>
    <dgm:cxn modelId="{4EB5A685-2316-464F-8EB0-EC734F039DDD}" type="presParOf" srcId="{CF50665D-E9D3-4A4A-908D-3AB4A21186C7}" destId="{62F92D33-C715-46BD-AAA4-A7D23FA60D3F}" srcOrd="0" destOrd="0" presId="urn:microsoft.com/office/officeart/2005/8/layout/hierarchy1"/>
    <dgm:cxn modelId="{35E9886E-ACC7-46F1-9132-BF0183E8D318}" type="presParOf" srcId="{62F92D33-C715-46BD-AAA4-A7D23FA60D3F}" destId="{97610728-A5A1-4C5D-B71C-8B22CDED3E3D}" srcOrd="0" destOrd="0" presId="urn:microsoft.com/office/officeart/2005/8/layout/hierarchy1"/>
    <dgm:cxn modelId="{B112E5E9-F11C-44E4-B3D1-4050DFC9FC4F}" type="presParOf" srcId="{62F92D33-C715-46BD-AAA4-A7D23FA60D3F}" destId="{9F85A5B1-F1BC-4C9E-BD70-508D6062703D}" srcOrd="1" destOrd="0" presId="urn:microsoft.com/office/officeart/2005/8/layout/hierarchy1"/>
    <dgm:cxn modelId="{7914EB66-B08A-4EBC-AC6D-FE56652E057D}" type="presParOf" srcId="{CF50665D-E9D3-4A4A-908D-3AB4A21186C7}" destId="{5E8743D4-5DD0-4952-A741-8CC1DDE26B2C}" srcOrd="1" destOrd="0" presId="urn:microsoft.com/office/officeart/2005/8/layout/hierarchy1"/>
    <dgm:cxn modelId="{77F65819-2C83-493E-BE7B-F7997E10D1EB}" type="presParOf" srcId="{37A6D030-600A-44AC-BD10-5D6B2A317ED3}" destId="{9D13F8D3-298B-475A-80F5-2928A4B115CA}" srcOrd="10" destOrd="0" presId="urn:microsoft.com/office/officeart/2005/8/layout/hierarchy1"/>
    <dgm:cxn modelId="{352836B7-CEC6-42E7-983F-628CEB2AFDD3}" type="presParOf" srcId="{37A6D030-600A-44AC-BD10-5D6B2A317ED3}" destId="{1FF56C57-102E-4BDA-919B-1814CD4C1FAE}" srcOrd="11" destOrd="0" presId="urn:microsoft.com/office/officeart/2005/8/layout/hierarchy1"/>
    <dgm:cxn modelId="{8E7B2AF4-70F4-446E-87E9-5DF086EA9907}" type="presParOf" srcId="{1FF56C57-102E-4BDA-919B-1814CD4C1FAE}" destId="{C77E5C70-628D-4348-AD51-0B046E70FA2A}" srcOrd="0" destOrd="0" presId="urn:microsoft.com/office/officeart/2005/8/layout/hierarchy1"/>
    <dgm:cxn modelId="{F3BF110D-84AF-4DA9-9014-D47E9D8821AE}" type="presParOf" srcId="{C77E5C70-628D-4348-AD51-0B046E70FA2A}" destId="{1B9CB38F-CF7F-4AB1-B93D-A77DB5D3EC2E}" srcOrd="0" destOrd="0" presId="urn:microsoft.com/office/officeart/2005/8/layout/hierarchy1"/>
    <dgm:cxn modelId="{A49542CD-2A92-42D3-883C-8AE8983B7D8F}" type="presParOf" srcId="{C77E5C70-628D-4348-AD51-0B046E70FA2A}" destId="{A581A72D-9DAE-44F3-B015-B6BF7000F819}" srcOrd="1" destOrd="0" presId="urn:microsoft.com/office/officeart/2005/8/layout/hierarchy1"/>
    <dgm:cxn modelId="{373C50A4-7B33-43EA-BA86-BD8E2B8388BA}" type="presParOf" srcId="{1FF56C57-102E-4BDA-919B-1814CD4C1FAE}" destId="{29E7FC33-4654-4A5B-A126-35F99B5389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F8D3-298B-475A-80F5-2928A4B115CA}">
      <dsp:nvSpPr>
        <dsp:cNvPr id="0" name=""/>
        <dsp:cNvSpPr/>
      </dsp:nvSpPr>
      <dsp:spPr>
        <a:xfrm>
          <a:off x="4970760" y="1407983"/>
          <a:ext cx="4270687" cy="406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012"/>
              </a:lnTo>
              <a:lnTo>
                <a:pt x="4270687" y="277012"/>
              </a:lnTo>
              <a:lnTo>
                <a:pt x="4270687" y="406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D4E33-AAFC-4952-80F1-51530BF6FB75}">
      <dsp:nvSpPr>
        <dsp:cNvPr id="0" name=""/>
        <dsp:cNvSpPr/>
      </dsp:nvSpPr>
      <dsp:spPr>
        <a:xfrm>
          <a:off x="4970760" y="1407983"/>
          <a:ext cx="2562412" cy="406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012"/>
              </a:lnTo>
              <a:lnTo>
                <a:pt x="2562412" y="277012"/>
              </a:lnTo>
              <a:lnTo>
                <a:pt x="2562412" y="406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F05EE-1EA5-4D19-87C9-31384D0037E4}">
      <dsp:nvSpPr>
        <dsp:cNvPr id="0" name=""/>
        <dsp:cNvSpPr/>
      </dsp:nvSpPr>
      <dsp:spPr>
        <a:xfrm>
          <a:off x="4970760" y="1407983"/>
          <a:ext cx="854137" cy="406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012"/>
              </a:lnTo>
              <a:lnTo>
                <a:pt x="854137" y="277012"/>
              </a:lnTo>
              <a:lnTo>
                <a:pt x="854137" y="406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1DDB4-C47B-4C5C-9439-C124C94F2425}">
      <dsp:nvSpPr>
        <dsp:cNvPr id="0" name=""/>
        <dsp:cNvSpPr/>
      </dsp:nvSpPr>
      <dsp:spPr>
        <a:xfrm>
          <a:off x="4116622" y="1407983"/>
          <a:ext cx="854137" cy="406491"/>
        </a:xfrm>
        <a:custGeom>
          <a:avLst/>
          <a:gdLst/>
          <a:ahLst/>
          <a:cxnLst/>
          <a:rect l="0" t="0" r="0" b="0"/>
          <a:pathLst>
            <a:path>
              <a:moveTo>
                <a:pt x="854137" y="0"/>
              </a:moveTo>
              <a:lnTo>
                <a:pt x="854137" y="277012"/>
              </a:lnTo>
              <a:lnTo>
                <a:pt x="0" y="277012"/>
              </a:lnTo>
              <a:lnTo>
                <a:pt x="0" y="406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BE187-76AA-4C9A-890F-82CBC0713C36}">
      <dsp:nvSpPr>
        <dsp:cNvPr id="0" name=""/>
        <dsp:cNvSpPr/>
      </dsp:nvSpPr>
      <dsp:spPr>
        <a:xfrm>
          <a:off x="2408347" y="1407983"/>
          <a:ext cx="2562412" cy="406491"/>
        </a:xfrm>
        <a:custGeom>
          <a:avLst/>
          <a:gdLst/>
          <a:ahLst/>
          <a:cxnLst/>
          <a:rect l="0" t="0" r="0" b="0"/>
          <a:pathLst>
            <a:path>
              <a:moveTo>
                <a:pt x="2562412" y="0"/>
              </a:moveTo>
              <a:lnTo>
                <a:pt x="2562412" y="277012"/>
              </a:lnTo>
              <a:lnTo>
                <a:pt x="0" y="277012"/>
              </a:lnTo>
              <a:lnTo>
                <a:pt x="0" y="406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6A076-0D1A-49A2-A665-DD685F892FE3}">
      <dsp:nvSpPr>
        <dsp:cNvPr id="0" name=""/>
        <dsp:cNvSpPr/>
      </dsp:nvSpPr>
      <dsp:spPr>
        <a:xfrm>
          <a:off x="700072" y="1407983"/>
          <a:ext cx="4270687" cy="406491"/>
        </a:xfrm>
        <a:custGeom>
          <a:avLst/>
          <a:gdLst/>
          <a:ahLst/>
          <a:cxnLst/>
          <a:rect l="0" t="0" r="0" b="0"/>
          <a:pathLst>
            <a:path>
              <a:moveTo>
                <a:pt x="4270687" y="0"/>
              </a:moveTo>
              <a:lnTo>
                <a:pt x="4270687" y="277012"/>
              </a:lnTo>
              <a:lnTo>
                <a:pt x="0" y="277012"/>
              </a:lnTo>
              <a:lnTo>
                <a:pt x="0" y="4064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4334F-73F1-485D-AE23-88E9B46CE683}">
      <dsp:nvSpPr>
        <dsp:cNvPr id="0" name=""/>
        <dsp:cNvSpPr/>
      </dsp:nvSpPr>
      <dsp:spPr>
        <a:xfrm>
          <a:off x="4271920" y="520456"/>
          <a:ext cx="1397679" cy="887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8BED5-77A7-4E61-805E-CF02325F6737}">
      <dsp:nvSpPr>
        <dsp:cNvPr id="0" name=""/>
        <dsp:cNvSpPr/>
      </dsp:nvSpPr>
      <dsp:spPr>
        <a:xfrm>
          <a:off x="4427218" y="667989"/>
          <a:ext cx="1397679" cy="887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Ředitel </a:t>
          </a:r>
          <a:br>
            <a:rPr lang="cs-CZ" sz="1400" kern="1200" dirty="0"/>
          </a:br>
          <a:r>
            <a:rPr lang="cs-CZ" sz="1400" kern="1200" dirty="0"/>
            <a:t>PhDr. Miroslav Novotný</a:t>
          </a:r>
        </a:p>
      </dsp:txBody>
      <dsp:txXfrm>
        <a:off x="4453213" y="693984"/>
        <a:ext cx="1345689" cy="835536"/>
      </dsp:txXfrm>
    </dsp:sp>
    <dsp:sp modelId="{0E905BC1-9CBE-4C16-A319-42D39F89735C}">
      <dsp:nvSpPr>
        <dsp:cNvPr id="0" name=""/>
        <dsp:cNvSpPr/>
      </dsp:nvSpPr>
      <dsp:spPr>
        <a:xfrm>
          <a:off x="1232" y="1814474"/>
          <a:ext cx="1397679" cy="887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62016-F339-40D6-9E03-99CC78EA6593}">
      <dsp:nvSpPr>
        <dsp:cNvPr id="0" name=""/>
        <dsp:cNvSpPr/>
      </dsp:nvSpPr>
      <dsp:spPr>
        <a:xfrm>
          <a:off x="156530" y="1962007"/>
          <a:ext cx="1397679" cy="887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Rodinný </a:t>
          </a:r>
          <a:r>
            <a:rPr lang="cs-CZ" sz="1400" kern="1200" dirty="0" smtClean="0"/>
            <a:t>poradce, </a:t>
          </a:r>
          <a:br>
            <a:rPr lang="cs-CZ" sz="1400" kern="1200" dirty="0" smtClean="0"/>
          </a:br>
          <a:r>
            <a:rPr lang="cs-CZ" sz="1400" kern="1200" dirty="0" smtClean="0"/>
            <a:t>PhDr. Miroslav Novotný</a:t>
          </a:r>
          <a:endParaRPr lang="cs-CZ" sz="1400" kern="1200" dirty="0"/>
        </a:p>
      </dsp:txBody>
      <dsp:txXfrm>
        <a:off x="182525" y="1988002"/>
        <a:ext cx="1345689" cy="835536"/>
      </dsp:txXfrm>
    </dsp:sp>
    <dsp:sp modelId="{F0B2415B-898B-4DC6-888A-0E2B13B41553}">
      <dsp:nvSpPr>
        <dsp:cNvPr id="0" name=""/>
        <dsp:cNvSpPr/>
      </dsp:nvSpPr>
      <dsp:spPr>
        <a:xfrm>
          <a:off x="1709507" y="1814474"/>
          <a:ext cx="1397679" cy="887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D2611-31F6-42DB-932A-BABDC8DE62FE}">
      <dsp:nvSpPr>
        <dsp:cNvPr id="0" name=""/>
        <dsp:cNvSpPr/>
      </dsp:nvSpPr>
      <dsp:spPr>
        <a:xfrm>
          <a:off x="1864805" y="1962007"/>
          <a:ext cx="1397679" cy="887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Rodinný poradce,    Mgr. Martin Kracík</a:t>
          </a:r>
          <a:endParaRPr lang="cs-CZ" sz="1400" kern="1200" dirty="0"/>
        </a:p>
      </dsp:txBody>
      <dsp:txXfrm>
        <a:off x="1890800" y="1988002"/>
        <a:ext cx="1345689" cy="835536"/>
      </dsp:txXfrm>
    </dsp:sp>
    <dsp:sp modelId="{CF1FD597-1284-413F-9E5F-F3458DD7CC9A}">
      <dsp:nvSpPr>
        <dsp:cNvPr id="0" name=""/>
        <dsp:cNvSpPr/>
      </dsp:nvSpPr>
      <dsp:spPr>
        <a:xfrm>
          <a:off x="3417782" y="1814474"/>
          <a:ext cx="1397679" cy="1398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99EED-BE0E-430D-A39A-6F18F1A9C45A}">
      <dsp:nvSpPr>
        <dsp:cNvPr id="0" name=""/>
        <dsp:cNvSpPr/>
      </dsp:nvSpPr>
      <dsp:spPr>
        <a:xfrm>
          <a:off x="3573080" y="1962007"/>
          <a:ext cx="1397679" cy="1398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Rodinný poradce, psycholog</a:t>
          </a:r>
          <a:br>
            <a:rPr lang="cs-CZ" sz="1400" kern="1200" dirty="0"/>
          </a:br>
          <a:r>
            <a:rPr lang="cs-CZ" sz="1400" kern="1200" dirty="0"/>
            <a:t>Mgr. et Mgr. Jarmila </a:t>
          </a:r>
          <a:r>
            <a:rPr lang="cs-CZ" sz="1400" kern="1200" dirty="0" err="1" smtClean="0"/>
            <a:t>Kupčeková</a:t>
          </a:r>
          <a:r>
            <a:rPr lang="cs-CZ" sz="1400" kern="1200" dirty="0" smtClean="0"/>
            <a:t> do 30.6.2018</a:t>
          </a:r>
          <a:endParaRPr lang="cs-CZ" sz="1400" kern="1200" dirty="0"/>
        </a:p>
      </dsp:txBody>
      <dsp:txXfrm>
        <a:off x="3614017" y="2002944"/>
        <a:ext cx="1315805" cy="1317098"/>
      </dsp:txXfrm>
    </dsp:sp>
    <dsp:sp modelId="{C186167D-DDA1-41BC-8387-5E7876E39FCA}">
      <dsp:nvSpPr>
        <dsp:cNvPr id="0" name=""/>
        <dsp:cNvSpPr/>
      </dsp:nvSpPr>
      <dsp:spPr>
        <a:xfrm>
          <a:off x="5126057" y="1814474"/>
          <a:ext cx="1397679" cy="887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9515-0002-4F8E-A181-3EF2E5C2D39A}">
      <dsp:nvSpPr>
        <dsp:cNvPr id="0" name=""/>
        <dsp:cNvSpPr/>
      </dsp:nvSpPr>
      <dsp:spPr>
        <a:xfrm>
          <a:off x="5281355" y="1962007"/>
          <a:ext cx="1397679" cy="887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Rodinný poradce, psycholog</a:t>
          </a:r>
          <a:br>
            <a:rPr lang="cs-CZ" sz="1400" kern="1200" dirty="0"/>
          </a:br>
          <a:r>
            <a:rPr lang="cs-CZ" sz="1400" kern="1200" dirty="0"/>
            <a:t>PhDr. Eva Březinová</a:t>
          </a:r>
        </a:p>
      </dsp:txBody>
      <dsp:txXfrm>
        <a:off x="5307350" y="1988002"/>
        <a:ext cx="1345689" cy="835536"/>
      </dsp:txXfrm>
    </dsp:sp>
    <dsp:sp modelId="{97610728-A5A1-4C5D-B71C-8B22CDED3E3D}">
      <dsp:nvSpPr>
        <dsp:cNvPr id="0" name=""/>
        <dsp:cNvSpPr/>
      </dsp:nvSpPr>
      <dsp:spPr>
        <a:xfrm>
          <a:off x="6834332" y="1814474"/>
          <a:ext cx="1397679" cy="887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A5B1-F1BC-4C9E-BD70-508D6062703D}">
      <dsp:nvSpPr>
        <dsp:cNvPr id="0" name=""/>
        <dsp:cNvSpPr/>
      </dsp:nvSpPr>
      <dsp:spPr>
        <a:xfrm>
          <a:off x="6989630" y="1962007"/>
          <a:ext cx="1397679" cy="887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Sociální </a:t>
          </a:r>
          <a:r>
            <a:rPr lang="cs-CZ" sz="1400" kern="1200" dirty="0" smtClean="0"/>
            <a:t>pracovnice</a:t>
          </a:r>
          <a:r>
            <a:rPr lang="cs-CZ" sz="1400" kern="1200" dirty="0"/>
            <a:t/>
          </a:r>
          <a:br>
            <a:rPr lang="cs-CZ" sz="1400" kern="1200" dirty="0"/>
          </a:br>
          <a:r>
            <a:rPr lang="cs-CZ" sz="1400" kern="1200" dirty="0"/>
            <a:t>Bc. Alena </a:t>
          </a:r>
          <a:r>
            <a:rPr lang="cs-CZ" sz="1400" kern="1200" dirty="0" smtClean="0"/>
            <a:t>Johnová do 28.2.2018</a:t>
          </a:r>
        </a:p>
      </dsp:txBody>
      <dsp:txXfrm>
        <a:off x="7015625" y="1988002"/>
        <a:ext cx="1345689" cy="835536"/>
      </dsp:txXfrm>
    </dsp:sp>
    <dsp:sp modelId="{1B9CB38F-CF7F-4AB1-B93D-A77DB5D3EC2E}">
      <dsp:nvSpPr>
        <dsp:cNvPr id="0" name=""/>
        <dsp:cNvSpPr/>
      </dsp:nvSpPr>
      <dsp:spPr>
        <a:xfrm>
          <a:off x="8542608" y="1814474"/>
          <a:ext cx="1397679" cy="887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A72D-9DAE-44F3-B015-B6BF7000F819}">
      <dsp:nvSpPr>
        <dsp:cNvPr id="0" name=""/>
        <dsp:cNvSpPr/>
      </dsp:nvSpPr>
      <dsp:spPr>
        <a:xfrm>
          <a:off x="8697905" y="1962007"/>
          <a:ext cx="1397679" cy="887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Sociální pracovnice Mgr. Jitka Chalupníková od 1.3.2018</a:t>
          </a:r>
        </a:p>
      </dsp:txBody>
      <dsp:txXfrm>
        <a:off x="8723900" y="1988002"/>
        <a:ext cx="1345689" cy="835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47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6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3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10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71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5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4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7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72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80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37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0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A92D-7533-411A-AA23-85FCD87C39B8}" type="datetimeFigureOut">
              <a:rPr lang="cs-CZ" smtClean="0"/>
              <a:t>19. 3. 2019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na-vrchlabi.cz/" TargetMode="External"/><Relationship Id="rId2" Type="http://schemas.openxmlformats.org/officeDocument/2006/relationships/hyperlink" Target="mailto:cpp@poradna-vrchlabi.cz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FDE2B-145C-42F8-89E9-F25BF07F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274" y="604379"/>
            <a:ext cx="8279674" cy="860498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Centrum </a:t>
            </a:r>
            <a:r>
              <a:rPr lang="cs-CZ" sz="3600" dirty="0">
                <a:solidFill>
                  <a:srgbClr val="0070C0"/>
                </a:solidFill>
              </a:rPr>
              <a:t>psychologické podpory, </a:t>
            </a:r>
            <a:r>
              <a:rPr lang="cs-CZ" sz="3600" dirty="0" smtClean="0">
                <a:solidFill>
                  <a:srgbClr val="0070C0"/>
                </a:solidFill>
              </a:rPr>
              <a:t>z. s</a:t>
            </a:r>
            <a:r>
              <a:rPr lang="cs-CZ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859F2E-2B72-4FA1-9CCB-E70AC423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161" y="1934309"/>
            <a:ext cx="7099612" cy="16764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rgbClr val="0070C0"/>
                </a:solidFill>
              </a:rPr>
              <a:t>Výroční zpráva </a:t>
            </a:r>
            <a:r>
              <a:rPr lang="cs-CZ" sz="4800" b="1" dirty="0" smtClean="0">
                <a:solidFill>
                  <a:srgbClr val="0070C0"/>
                </a:solidFill>
              </a:rPr>
              <a:t>2018</a:t>
            </a:r>
            <a:endParaRPr lang="cs-CZ" sz="48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ED4632-8BEE-4E86-B664-E54EC5CF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87" y="4849660"/>
            <a:ext cx="3108960" cy="11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DAF61-6BF5-4B1F-A6BF-2B968E99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06746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 poradny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88B239-7133-4BA7-87EE-1CF6EA668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5" y="2160589"/>
            <a:ext cx="8490857" cy="3880773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Příklady potřeb klientů: 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Pomoc při obnově </a:t>
            </a:r>
            <a:r>
              <a:rPr lang="cs-CZ" sz="2000" dirty="0" smtClean="0">
                <a:solidFill>
                  <a:schemeClr val="tx1"/>
                </a:solidFill>
              </a:rPr>
              <a:t>kontaktu </a:t>
            </a:r>
            <a:r>
              <a:rPr lang="cs-CZ" sz="2000" dirty="0">
                <a:solidFill>
                  <a:schemeClr val="tx1"/>
                </a:solidFill>
              </a:rPr>
              <a:t>s přirozeným sociálním prostředím.</a:t>
            </a:r>
          </a:p>
          <a:p>
            <a:r>
              <a:rPr lang="cs-CZ" sz="2000" dirty="0">
                <a:solidFill>
                  <a:schemeClr val="tx1"/>
                </a:solidFill>
              </a:rPr>
              <a:t>Zlepšení schopnosti komunikovat, řešit </a:t>
            </a:r>
            <a:r>
              <a:rPr lang="cs-CZ" sz="2000" dirty="0" smtClean="0">
                <a:solidFill>
                  <a:schemeClr val="tx1"/>
                </a:solidFill>
              </a:rPr>
              <a:t>konfliktní situace a </a:t>
            </a:r>
            <a:r>
              <a:rPr lang="cs-CZ" sz="2000" dirty="0">
                <a:solidFill>
                  <a:schemeClr val="tx1"/>
                </a:solidFill>
              </a:rPr>
              <a:t>výchovné problémy.</a:t>
            </a:r>
          </a:p>
          <a:p>
            <a:r>
              <a:rPr lang="cs-CZ" sz="2000" dirty="0">
                <a:solidFill>
                  <a:schemeClr val="tx1"/>
                </a:solidFill>
              </a:rPr>
              <a:t>Úprava </a:t>
            </a:r>
            <a:r>
              <a:rPr lang="cs-CZ" sz="2000" dirty="0" smtClean="0">
                <a:solidFill>
                  <a:schemeClr val="tx1"/>
                </a:solidFill>
              </a:rPr>
              <a:t>kontaktu </a:t>
            </a:r>
            <a:r>
              <a:rPr lang="cs-CZ" sz="2000" dirty="0">
                <a:solidFill>
                  <a:schemeClr val="tx1"/>
                </a:solidFill>
              </a:rPr>
              <a:t>s dítětem a další rozvodová problematika.</a:t>
            </a:r>
          </a:p>
          <a:p>
            <a:r>
              <a:rPr lang="cs-CZ" sz="2000" dirty="0">
                <a:solidFill>
                  <a:schemeClr val="tx1"/>
                </a:solidFill>
              </a:rPr>
              <a:t>Řešení osobních krizí, ztráty smyslu a radosti ze života, zdravé sebepojetí.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Prostory poradny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7661"/>
            <a:ext cx="3168344" cy="237625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6" y="1535342"/>
            <a:ext cx="3282967" cy="24622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57" y="4114799"/>
            <a:ext cx="3314311" cy="24852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92" y="4124375"/>
            <a:ext cx="3247292" cy="24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941A6-0BE2-43EA-8765-F31F5E8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09600"/>
            <a:ext cx="8686800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Činnosti v rámci pověření k SPOD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D202B1-1F23-40E0-972A-FF6C7982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2160589"/>
            <a:ext cx="8817429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chemeClr val="tx1"/>
                </a:solidFill>
              </a:rPr>
              <a:t>Rozhodnutím Krajského úřadu Královéhradeckého kraje ze dne 31. 10. 2014 je naše organizace dle ustanovení § 48 odst. 2 zákona č. 359/1999 Sb., pověřena k výkonu sociálně-právní ochrany dětí v rozsahu: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Pomoc rodičům při řešení výchovných nebo jiných problémů </a:t>
            </a:r>
            <a:r>
              <a:rPr lang="cs-CZ" sz="2000" dirty="0" smtClean="0">
                <a:solidFill>
                  <a:schemeClr val="tx1"/>
                </a:solidFill>
              </a:rPr>
              <a:t>souvisejících               </a:t>
            </a:r>
            <a:r>
              <a:rPr lang="cs-CZ" sz="2000" dirty="0">
                <a:solidFill>
                  <a:schemeClr val="tx1"/>
                </a:solidFill>
              </a:rPr>
              <a:t>s péčí dítě (§ 11 odst. 1 písm. a) zákona č. 359/1999 Sb.).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Poskytování nebo zprostředkování poradenství rodičům při výchově a vzdělávání dítěte a při péči o dítě zdravotně postižené (§ 11 odst. 1 písm. b) zákona č. 359/1999 Sb.).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Pořádání přednášek a kurzů zaměřených v rámci poradenské činnosti na řešení výchovných, sociálních a jiných problémů souvisejících s péčí o dítě a jeho výchovu (§ 11 odst. 1 písm. c) zákona č. 359/1999 Sb.). </a:t>
            </a:r>
          </a:p>
        </p:txBody>
      </p:sp>
    </p:spTree>
    <p:extLst>
      <p:ext uri="{BB962C8B-B14F-4D97-AF65-F5344CB8AC3E}">
        <p14:creationId xmlns:p14="http://schemas.microsoft.com/office/powerpoint/2010/main" val="2263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F9E7E-35D3-4AE4-821C-992F177E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0224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 roce </a:t>
            </a:r>
            <a:r>
              <a:rPr lang="cs-CZ" dirty="0" smtClean="0"/>
              <a:t>2018 </a:t>
            </a:r>
            <a:r>
              <a:rPr lang="cs-CZ" dirty="0"/>
              <a:t>se na výkonu činností v rámci pověření SPOD podíleli: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DC028-B7CD-4626-B086-834620F2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02242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000" dirty="0">
                <a:solidFill>
                  <a:schemeClr val="tx1"/>
                </a:solidFill>
              </a:rPr>
              <a:t>PhDr. Eva Březinová, psycholožka, rodinná poradkyně.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Mgr. et Mgr. Jarmila </a:t>
            </a:r>
            <a:r>
              <a:rPr lang="cs-CZ" sz="2000" dirty="0" err="1" smtClean="0">
                <a:solidFill>
                  <a:schemeClr val="tx1"/>
                </a:solidFill>
              </a:rPr>
              <a:t>Kupčeková</a:t>
            </a:r>
            <a:r>
              <a:rPr lang="cs-CZ" sz="2000" dirty="0" smtClean="0">
                <a:solidFill>
                  <a:schemeClr val="tx1"/>
                </a:solidFill>
              </a:rPr>
              <a:t>, psycholožka, rodinná poradkyně, do 30.6.2018.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PhDr. Miroslav Novotný, ředitel, rodinný poradce.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Mgr. Martin Kracík, rodinný poradce.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Veškeré aktivity v rámci pověření SPOD byly vykonávány na adrese provozovny CPP, z. s., Komenského 1248, 543 01 Vrchlabí a v rámci případových konferencí na MÚ Vrchlabí, odboru sociálním a zdravotním, na adrese  Krkonošská 8, 543 01 Vrchlabí.</a:t>
            </a:r>
          </a:p>
        </p:txBody>
      </p:sp>
    </p:spTree>
    <p:extLst>
      <p:ext uri="{BB962C8B-B14F-4D97-AF65-F5344CB8AC3E}">
        <p14:creationId xmlns:p14="http://schemas.microsoft.com/office/powerpoint/2010/main" val="243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BAC34-7A54-4B84-99AE-F7B7533F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0"/>
            <a:ext cx="8632368" cy="1320800"/>
          </a:xfrm>
        </p:spPr>
        <p:txBody>
          <a:bodyPr/>
          <a:lstStyle/>
          <a:p>
            <a:pPr algn="ctr"/>
            <a:r>
              <a:rPr lang="cs-CZ" dirty="0"/>
              <a:t>Statistika činnosti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F54E30B-7205-4CA2-9E90-F89029E3B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69523"/>
              </p:ext>
            </p:extLst>
          </p:nvPr>
        </p:nvGraphicFramePr>
        <p:xfrm>
          <a:off x="1295401" y="1930402"/>
          <a:ext cx="8855764" cy="34735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21156">
                  <a:extLst>
                    <a:ext uri="{9D8B030D-6E8A-4147-A177-3AD203B41FA5}">
                      <a16:colId xmlns:a16="http://schemas.microsoft.com/office/drawing/2014/main" val="3441044770"/>
                    </a:ext>
                  </a:extLst>
                </a:gridCol>
                <a:gridCol w="583095">
                  <a:extLst>
                    <a:ext uri="{9D8B030D-6E8A-4147-A177-3AD203B41FA5}">
                      <a16:colId xmlns:a16="http://schemas.microsoft.com/office/drawing/2014/main" val="89777641"/>
                    </a:ext>
                  </a:extLst>
                </a:gridCol>
                <a:gridCol w="4015409">
                  <a:extLst>
                    <a:ext uri="{9D8B030D-6E8A-4147-A177-3AD203B41FA5}">
                      <a16:colId xmlns:a16="http://schemas.microsoft.com/office/drawing/2014/main" val="1394604146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3999948573"/>
                    </a:ext>
                  </a:extLst>
                </a:gridCol>
              </a:tblGrid>
              <a:tr h="449587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Vlastní činnost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Činnost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 rámci pověření SPOD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92545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klientů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rodin/osob: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08695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konzultací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961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konzultací celkem: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11426"/>
                  </a:ext>
                </a:extLst>
              </a:tr>
              <a:tr h="77600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psychoterap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. a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psychol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. poradenství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případových konferencí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39752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 krizová 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přednášek a kurzů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7778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rodinné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a partnerské vztahy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92010"/>
                  </a:ext>
                </a:extLst>
              </a:tr>
              <a:tr h="44958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odmítnutých zájemců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odmítnutých zájemců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6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7A0CC-3CB8-48AA-86F5-0603CCD4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8804366" cy="1320800"/>
          </a:xfrm>
        </p:spPr>
        <p:txBody>
          <a:bodyPr/>
          <a:lstStyle/>
          <a:p>
            <a:pPr algn="ctr"/>
            <a:r>
              <a:rPr lang="cs-CZ" dirty="0"/>
              <a:t>Počty </a:t>
            </a:r>
            <a:r>
              <a:rPr lang="cs-CZ" dirty="0" smtClean="0"/>
              <a:t>konzultací dle </a:t>
            </a:r>
            <a:r>
              <a:rPr lang="cs-CZ" dirty="0"/>
              <a:t>obcí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DF652C3-4E4A-4804-8109-0B97CEA9B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879053"/>
              </p:ext>
            </p:extLst>
          </p:nvPr>
        </p:nvGraphicFramePr>
        <p:xfrm>
          <a:off x="1016257" y="1662877"/>
          <a:ext cx="8804366" cy="4445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02713">
                  <a:extLst>
                    <a:ext uri="{9D8B030D-6E8A-4147-A177-3AD203B41FA5}">
                      <a16:colId xmlns:a16="http://schemas.microsoft.com/office/drawing/2014/main" val="176240424"/>
                    </a:ext>
                  </a:extLst>
                </a:gridCol>
                <a:gridCol w="4701653">
                  <a:extLst>
                    <a:ext uri="{9D8B030D-6E8A-4147-A177-3AD203B41FA5}">
                      <a16:colId xmlns:a16="http://schemas.microsoft.com/office/drawing/2014/main" val="12793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Město, obec</a:t>
                      </a:r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</a:t>
                      </a:r>
                      <a:r>
                        <a:rPr lang="cs-CZ" dirty="0" smtClean="0"/>
                        <a:t>konzultací </a:t>
                      </a:r>
                      <a:r>
                        <a:rPr lang="cs-CZ" dirty="0"/>
                        <a:t>celkem</a:t>
                      </a:r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3866363569"/>
                  </a:ext>
                </a:extLst>
              </a:tr>
              <a:tr h="234921">
                <a:tc>
                  <a:txBody>
                    <a:bodyPr/>
                    <a:lstStyle/>
                    <a:p>
                      <a:r>
                        <a:rPr lang="cs-CZ" dirty="0"/>
                        <a:t>Vrchlabí</a:t>
                      </a:r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545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415527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Kunčice n. L.</a:t>
                      </a:r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423922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Hostinné</a:t>
                      </a:r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4088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Dolní Branná</a:t>
                      </a:r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421583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Lánov</a:t>
                      </a:r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340281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Dolní Lánov</a:t>
                      </a:r>
                      <a:endParaRPr lang="cs-CZ" dirty="0"/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278018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Špindlerův Mlýn</a:t>
                      </a:r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53192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Rudník</a:t>
                      </a:r>
                      <a:endParaRPr lang="cs-CZ" dirty="0"/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415613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Černý</a:t>
                      </a:r>
                      <a:r>
                        <a:rPr lang="cs-CZ" baseline="0" dirty="0" smtClean="0"/>
                        <a:t> důl</a:t>
                      </a:r>
                      <a:endParaRPr lang="cs-CZ" dirty="0"/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114397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Ostatní</a:t>
                      </a:r>
                      <a:endParaRPr lang="cs-CZ" dirty="0"/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105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260477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konzultací celkem</a:t>
                      </a:r>
                      <a:endParaRPr lang="cs-CZ" dirty="0"/>
                    </a:p>
                  </a:txBody>
                  <a:tcPr marL="81869" marR="8186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961</a:t>
                      </a:r>
                      <a:endParaRPr lang="cs-CZ" dirty="0"/>
                    </a:p>
                  </a:txBody>
                  <a:tcPr marL="81869" marR="81869"/>
                </a:tc>
                <a:extLst>
                  <a:ext uri="{0D108BD9-81ED-4DB2-BD59-A6C34878D82A}">
                    <a16:rowId xmlns:a16="http://schemas.microsoft.com/office/drawing/2014/main" val="189501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BBC5E-BD1E-49EE-A17D-A85C0A79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72060" cy="1320800"/>
          </a:xfrm>
        </p:spPr>
        <p:txBody>
          <a:bodyPr/>
          <a:lstStyle/>
          <a:p>
            <a:pPr algn="ctr"/>
            <a:r>
              <a:rPr lang="cs-CZ" dirty="0" smtClean="0"/>
              <a:t>Dotace a dary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4DA56E-7399-47F1-8DAA-5096B037F151}"/>
              </a:ext>
            </a:extLst>
          </p:cNvPr>
          <p:cNvSpPr/>
          <p:nvPr/>
        </p:nvSpPr>
        <p:spPr>
          <a:xfrm>
            <a:off x="1486791" y="2242676"/>
            <a:ext cx="86144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sz="2000" b="1" dirty="0"/>
              <a:t>Financování</a:t>
            </a:r>
            <a:r>
              <a:rPr lang="cs-CZ" sz="2000" dirty="0"/>
              <a:t>  činnosti Centra psychologické podpory, z. s., bylo v roce </a:t>
            </a:r>
            <a:r>
              <a:rPr lang="cs-CZ" sz="2000" dirty="0" smtClean="0"/>
              <a:t>2018 </a:t>
            </a:r>
            <a:r>
              <a:rPr lang="cs-CZ" sz="2000" dirty="0"/>
              <a:t>vícezdrojové:  </a:t>
            </a:r>
          </a:p>
          <a:p>
            <a:pPr algn="just">
              <a:buNone/>
            </a:pPr>
            <a:endParaRPr lang="cs-CZ" sz="2000" dirty="0"/>
          </a:p>
          <a:p>
            <a:r>
              <a:rPr lang="cs-CZ" sz="2000" dirty="0"/>
              <a:t>Dotace KHK  					    					        </a:t>
            </a:r>
            <a:r>
              <a:rPr lang="cs-CZ" sz="2000" dirty="0" smtClean="0"/>
              <a:t>93.000,- </a:t>
            </a:r>
            <a:r>
              <a:rPr lang="cs-CZ" sz="2000" dirty="0"/>
              <a:t>Kč</a:t>
            </a:r>
          </a:p>
          <a:p>
            <a:r>
              <a:rPr lang="cs-CZ" sz="2000" dirty="0"/>
              <a:t>Dotace </a:t>
            </a:r>
            <a:r>
              <a:rPr lang="cs-CZ" sz="2000" dirty="0" smtClean="0"/>
              <a:t>MPSV										</a:t>
            </a:r>
            <a:r>
              <a:rPr lang="cs-CZ" sz="2000" dirty="0"/>
              <a:t> </a:t>
            </a:r>
            <a:r>
              <a:rPr lang="cs-CZ" sz="2000" dirty="0" smtClean="0"/>
              <a:t>  1.164.160,- </a:t>
            </a:r>
            <a:r>
              <a:rPr lang="cs-CZ" sz="2000" dirty="0"/>
              <a:t>Kč</a:t>
            </a:r>
          </a:p>
          <a:p>
            <a:r>
              <a:rPr lang="cs-CZ" sz="2000" dirty="0"/>
              <a:t>Dotace </a:t>
            </a:r>
            <a:r>
              <a:rPr lang="cs-CZ" sz="2000" dirty="0" err="1"/>
              <a:t>MěÚ</a:t>
            </a:r>
            <a:r>
              <a:rPr lang="cs-CZ" sz="2000" dirty="0"/>
              <a:t> Vrchlabí				   			            </a:t>
            </a:r>
            <a:r>
              <a:rPr lang="cs-CZ" sz="2000" dirty="0" smtClean="0"/>
              <a:t>145.000	,- </a:t>
            </a:r>
            <a:r>
              <a:rPr lang="cs-CZ" sz="2000" dirty="0"/>
              <a:t>Kč  </a:t>
            </a:r>
          </a:p>
          <a:p>
            <a:r>
              <a:rPr lang="cs-CZ" sz="2000" dirty="0"/>
              <a:t>Dar obce Kunčice nad </a:t>
            </a:r>
            <a:r>
              <a:rPr lang="cs-CZ" sz="2000" dirty="0" smtClean="0"/>
              <a:t>Labem							    6.000,- </a:t>
            </a:r>
            <a:r>
              <a:rPr lang="cs-CZ" sz="2000" dirty="0"/>
              <a:t>Kč</a:t>
            </a:r>
          </a:p>
          <a:p>
            <a:r>
              <a:rPr lang="cs-CZ" sz="2000" dirty="0"/>
              <a:t>Dotace obce Hostinné				        		</a:t>
            </a:r>
            <a:r>
              <a:rPr lang="cs-CZ" sz="2000" dirty="0" smtClean="0"/>
              <a:t>		</a:t>
            </a:r>
            <a:r>
              <a:rPr lang="cs-CZ" sz="2000" dirty="0"/>
              <a:t> </a:t>
            </a:r>
            <a:r>
              <a:rPr lang="cs-CZ" sz="2000" dirty="0" smtClean="0"/>
              <a:t> 10.000,- Kč</a:t>
            </a:r>
            <a:endParaRPr lang="cs-CZ" sz="2000" dirty="0"/>
          </a:p>
          <a:p>
            <a:r>
              <a:rPr lang="cs-CZ" sz="2000" dirty="0"/>
              <a:t>Dar obce Lánov				        			    			  </a:t>
            </a:r>
            <a:r>
              <a:rPr lang="cs-CZ" sz="2000" dirty="0" smtClean="0"/>
              <a:t>  8.000,- Kč</a:t>
            </a:r>
          </a:p>
          <a:p>
            <a:r>
              <a:rPr lang="cs-CZ" sz="2000" dirty="0" smtClean="0"/>
              <a:t>Dar obce Rudník										    3.000,- </a:t>
            </a:r>
            <a:r>
              <a:rPr lang="cs-CZ" sz="2000" dirty="0" smtClean="0"/>
              <a:t>Kč</a:t>
            </a:r>
          </a:p>
          <a:p>
            <a:r>
              <a:rPr lang="cs-CZ" sz="2000" dirty="0" smtClean="0"/>
              <a:t>Dotace Jilemnice </a:t>
            </a:r>
            <a:r>
              <a:rPr lang="cs-CZ" sz="2000" dirty="0" smtClean="0"/>
              <a:t>	</a:t>
            </a:r>
            <a:r>
              <a:rPr lang="cs-CZ" sz="2000" dirty="0" smtClean="0"/>
              <a:t>									    3.800,- Kč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473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0560"/>
            <a:ext cx="8841375" cy="104569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Celkový přehled využití dotací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49115"/>
              </p:ext>
            </p:extLst>
          </p:nvPr>
        </p:nvGraphicFramePr>
        <p:xfrm>
          <a:off x="1387127" y="1875690"/>
          <a:ext cx="8389918" cy="322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729">
                  <a:extLst>
                    <a:ext uri="{9D8B030D-6E8A-4147-A177-3AD203B41FA5}">
                      <a16:colId xmlns:a16="http://schemas.microsoft.com/office/drawing/2014/main" val="2402320621"/>
                    </a:ext>
                  </a:extLst>
                </a:gridCol>
                <a:gridCol w="910705">
                  <a:extLst>
                    <a:ext uri="{9D8B030D-6E8A-4147-A177-3AD203B41FA5}">
                      <a16:colId xmlns:a16="http://schemas.microsoft.com/office/drawing/2014/main" val="2781721275"/>
                    </a:ext>
                  </a:extLst>
                </a:gridCol>
                <a:gridCol w="1472269">
                  <a:extLst>
                    <a:ext uri="{9D8B030D-6E8A-4147-A177-3AD203B41FA5}">
                      <a16:colId xmlns:a16="http://schemas.microsoft.com/office/drawing/2014/main" val="2782550823"/>
                    </a:ext>
                  </a:extLst>
                </a:gridCol>
                <a:gridCol w="1035905">
                  <a:extLst>
                    <a:ext uri="{9D8B030D-6E8A-4147-A177-3AD203B41FA5}">
                      <a16:colId xmlns:a16="http://schemas.microsoft.com/office/drawing/2014/main" val="472451559"/>
                    </a:ext>
                  </a:extLst>
                </a:gridCol>
                <a:gridCol w="1819405">
                  <a:extLst>
                    <a:ext uri="{9D8B030D-6E8A-4147-A177-3AD203B41FA5}">
                      <a16:colId xmlns:a16="http://schemas.microsoft.com/office/drawing/2014/main" val="1580222786"/>
                    </a:ext>
                  </a:extLst>
                </a:gridCol>
                <a:gridCol w="1035905">
                  <a:extLst>
                    <a:ext uri="{9D8B030D-6E8A-4147-A177-3AD203B41FA5}">
                      <a16:colId xmlns:a16="http://schemas.microsoft.com/office/drawing/2014/main" val="1414116217"/>
                    </a:ext>
                  </a:extLst>
                </a:gridCol>
              </a:tblGrid>
              <a:tr h="585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Dotace MPSV 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Dotace Města Vrchlabí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Dotace Hostinné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291716"/>
                  </a:ext>
                </a:extLst>
              </a:tr>
              <a:tr h="984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Osobní náklady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</a:t>
                      </a:r>
                      <a:r>
                        <a:rPr lang="cs-CZ" sz="1400" dirty="0">
                          <a:effectLst/>
                        </a:rPr>
                        <a:t> 049 301</a:t>
                      </a:r>
                      <a:r>
                        <a:rPr lang="cs-CZ" sz="1400" dirty="0" smtClean="0">
                          <a:effectLst/>
                        </a:rPr>
                        <a:t>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Osobní náklady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100 000,-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  Osobní náklady                 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0,-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9382369"/>
                  </a:ext>
                </a:extLst>
              </a:tr>
              <a:tr h="1319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114 859,-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59 478,-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55 381,-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45 000,-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5 714,-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39 286,-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služby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10 000,-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3 835,-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6 165,-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585268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             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1 164 160,-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145 000,-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10 000,-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7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2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4944"/>
            <a:ext cx="8966141" cy="107356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Celková finanční zpráva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3348"/>
              </p:ext>
            </p:extLst>
          </p:nvPr>
        </p:nvGraphicFramePr>
        <p:xfrm>
          <a:off x="1584107" y="1768510"/>
          <a:ext cx="8110877" cy="437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29">
                  <a:extLst>
                    <a:ext uri="{9D8B030D-6E8A-4147-A177-3AD203B41FA5}">
                      <a16:colId xmlns:a16="http://schemas.microsoft.com/office/drawing/2014/main" val="2495949966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1694232721"/>
                    </a:ext>
                  </a:extLst>
                </a:gridCol>
                <a:gridCol w="2320801">
                  <a:extLst>
                    <a:ext uri="{9D8B030D-6E8A-4147-A177-3AD203B41FA5}">
                      <a16:colId xmlns:a16="http://schemas.microsoft.com/office/drawing/2014/main" val="2906317455"/>
                    </a:ext>
                  </a:extLst>
                </a:gridCol>
                <a:gridCol w="1641941">
                  <a:extLst>
                    <a:ext uri="{9D8B030D-6E8A-4147-A177-3AD203B41FA5}">
                      <a16:colId xmlns:a16="http://schemas.microsoft.com/office/drawing/2014/main" val="764974323"/>
                    </a:ext>
                  </a:extLst>
                </a:gridCol>
              </a:tblGrid>
              <a:tr h="55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částka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výnosy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66098964"/>
                  </a:ext>
                </a:extLst>
              </a:tr>
              <a:tr h="3817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Osobní náklady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Spotřebované nákupy a služby                                                                                    						            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1 157 761,-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182 062,-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1 339 823,-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MPSV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</a:t>
                      </a:r>
                      <a:r>
                        <a:rPr lang="cs-CZ" sz="1400" dirty="0" err="1">
                          <a:effectLst/>
                        </a:rPr>
                        <a:t>MěÚ</a:t>
                      </a:r>
                      <a:r>
                        <a:rPr lang="cs-CZ" sz="1400" dirty="0">
                          <a:effectLst/>
                        </a:rPr>
                        <a:t> Vrchlabí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Finanční dar Lánov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Finanční dar Kunčice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Hostinné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Rudník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Jilemnice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Provozní dotace celkem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Ostatní výnosy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Výnosy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1 164 160,-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145 000,-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8 000,-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6 000,-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10 000,-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3 000,-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3 800,-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1 336 960,-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9 992,-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1 346 952,-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08263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6192" y="636186"/>
            <a:ext cx="8800768" cy="1294214"/>
          </a:xfrm>
        </p:spPr>
        <p:txBody>
          <a:bodyPr/>
          <a:lstStyle/>
          <a:p>
            <a:pPr algn="ctr"/>
            <a:r>
              <a:rPr lang="cs-CZ" dirty="0"/>
              <a:t>Rozvaha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5299"/>
              </p:ext>
            </p:extLst>
          </p:nvPr>
        </p:nvGraphicFramePr>
        <p:xfrm>
          <a:off x="1113316" y="1664678"/>
          <a:ext cx="7327299" cy="492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737">
                  <a:extLst>
                    <a:ext uri="{9D8B030D-6E8A-4147-A177-3AD203B41FA5}">
                      <a16:colId xmlns:a16="http://schemas.microsoft.com/office/drawing/2014/main" val="4179410211"/>
                    </a:ext>
                  </a:extLst>
                </a:gridCol>
                <a:gridCol w="2381562">
                  <a:extLst>
                    <a:ext uri="{9D8B030D-6E8A-4147-A177-3AD203B41FA5}">
                      <a16:colId xmlns:a16="http://schemas.microsoft.com/office/drawing/2014/main" val="1532195605"/>
                    </a:ext>
                  </a:extLst>
                </a:gridCol>
              </a:tblGrid>
              <a:tr h="29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        - Aktiva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4000892416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7565187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nehmotný majetek celkem	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36 217,-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7268333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hmotný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134 611,-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2693712252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oprávky k dlouhodobému majetku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-170 828,-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3719716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krátkodobý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242 203,-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71370268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zásoby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19 460,-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79637648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krátkodobý finanční majetek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222 743,-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30444990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Aktiva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242 203,-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5028148"/>
                  </a:ext>
                </a:extLst>
              </a:tr>
              <a:tr h="29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        - Pasiva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2406685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vlastní zdroje celkem		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20 878,-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0430407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cizí zdroje celkem 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221 325,-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640791769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dlouhodobé závazky celkem		                                  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12059851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krátkodobé závazky celkem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128 325,-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8981836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- jiná pasiva celkem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113 878,-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3163938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Pasiva Celkem	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242 203,-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7023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6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73279-6FFE-477B-B3AE-ACE9236F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3912AC9D-AB4B-46D5-B5EE-6DA4C8A6BE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952424"/>
              </p:ext>
            </p:extLst>
          </p:nvPr>
        </p:nvGraphicFramePr>
        <p:xfrm>
          <a:off x="1295400" y="1691638"/>
          <a:ext cx="7757160" cy="43609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59310">
                  <a:extLst>
                    <a:ext uri="{9D8B030D-6E8A-4147-A177-3AD203B41FA5}">
                      <a16:colId xmlns:a16="http://schemas.microsoft.com/office/drawing/2014/main" val="333203168"/>
                    </a:ext>
                  </a:extLst>
                </a:gridCol>
                <a:gridCol w="2297850">
                  <a:extLst>
                    <a:ext uri="{9D8B030D-6E8A-4147-A177-3AD203B41FA5}">
                      <a16:colId xmlns:a16="http://schemas.microsoft.com/office/drawing/2014/main" val="2982428087"/>
                    </a:ext>
                  </a:extLst>
                </a:gridCol>
              </a:tblGrid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Úvodní </a:t>
                      </a:r>
                      <a:r>
                        <a:rPr lang="cs-CZ" b="1" dirty="0" smtClean="0"/>
                        <a:t>slovo ředitele</a:t>
                      </a:r>
                      <a:endParaRPr lang="cs-CZ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Str. </a:t>
                      </a:r>
                      <a:r>
                        <a:rPr lang="cs-CZ" b="0" dirty="0" smtClean="0"/>
                        <a:t>3</a:t>
                      </a:r>
                      <a:endParaRPr lang="cs-CZ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3895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Základní informace </a:t>
                      </a:r>
                      <a:r>
                        <a:rPr lang="cs-CZ" b="1" dirty="0"/>
                        <a:t>o organizaci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Str. 4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874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Organizační struktura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Str.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26894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Informace o vlastní činnosti </a:t>
                      </a:r>
                      <a:r>
                        <a:rPr lang="cs-CZ" b="1" dirty="0" smtClean="0"/>
                        <a:t>poradny, foto</a:t>
                      </a:r>
                      <a:endParaRPr lang="cs-CZ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Str. 6-11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56874"/>
                  </a:ext>
                </a:extLst>
              </a:tr>
              <a:tr h="587463">
                <a:tc>
                  <a:txBody>
                    <a:bodyPr/>
                    <a:lstStyle/>
                    <a:p>
                      <a:r>
                        <a:rPr lang="cs-CZ" b="1" dirty="0"/>
                        <a:t>Informace o činnosti poradny v rámci pověření SPOD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Str.12-13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2908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Statistické údaje o činnosti poradny</a:t>
                      </a:r>
                      <a:endParaRPr lang="cs-CZ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Str. 14-15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30465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Dotace a dary</a:t>
                      </a:r>
                      <a:endParaRPr lang="cs-CZ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Str. 16-17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358"/>
                  </a:ext>
                </a:extLst>
              </a:tr>
              <a:tr h="45160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Finanční</a:t>
                      </a:r>
                      <a:r>
                        <a:rPr lang="cs-CZ" b="1" baseline="0" dirty="0" smtClean="0"/>
                        <a:t> zpráva</a:t>
                      </a:r>
                    </a:p>
                    <a:p>
                      <a:r>
                        <a:rPr lang="cs-CZ" b="1" baseline="0" dirty="0" smtClean="0"/>
                        <a:t>Partneři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Str. 18-21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Str. 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5073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Poděkování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Str. 23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4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02CAD-24E2-40F5-B3C2-4EFBC439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609600"/>
            <a:ext cx="9683637" cy="1320800"/>
          </a:xfrm>
        </p:spPr>
        <p:txBody>
          <a:bodyPr/>
          <a:lstStyle/>
          <a:p>
            <a:pPr algn="ctr"/>
            <a:r>
              <a:rPr lang="cs-CZ" dirty="0"/>
              <a:t>Účetní závěrka - komentář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D6B28B-C5E1-410B-A4FA-93198A59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8" y="1616765"/>
            <a:ext cx="9830273" cy="48237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dirty="0"/>
              <a:t>Zhodnocení výsledků hospodaření:</a:t>
            </a:r>
            <a:endParaRPr lang="cs-CZ" dirty="0"/>
          </a:p>
          <a:p>
            <a:pPr algn="just"/>
            <a:r>
              <a:rPr lang="cs-CZ" dirty="0"/>
              <a:t>     Organizace započala svou činnost v roce 2015. Výnosy z vlastní činnosti v roce 2018 činily Kč 9 992,-. Výnosy z dotace MPSV za rok 2018 činily Kč 1 164 160,-,  provozní dotace od města Vrchlabí Kč 145 000,-, další dotace a dary od malých obcí Kč 27 800,- celkem.</a:t>
            </a:r>
          </a:p>
          <a:p>
            <a:pPr algn="just"/>
            <a:r>
              <a:rPr lang="cs-CZ" dirty="0"/>
              <a:t>     Dotace na investice pro rok 2018 nebyly poskytnuty. </a:t>
            </a:r>
          </a:p>
          <a:p>
            <a:pPr algn="just"/>
            <a:r>
              <a:rPr lang="cs-CZ" dirty="0"/>
              <a:t>     Celkové náklady na činnost k 31. 12. 2018 činily celkem Kč 1 339 823,-, výnosy činily Kč 1 346 952,-. Hospodářský výsledek činil Kč 7 129,-.</a:t>
            </a:r>
          </a:p>
          <a:p>
            <a:pPr marL="0" lvl="0" indent="0" algn="just">
              <a:buNone/>
            </a:pPr>
            <a:r>
              <a:rPr lang="cs-CZ" b="1" dirty="0"/>
              <a:t>Investiční činnost:</a:t>
            </a:r>
            <a:endParaRPr lang="cs-CZ" dirty="0"/>
          </a:p>
          <a:p>
            <a:pPr algn="just"/>
            <a:r>
              <a:rPr lang="cs-CZ" dirty="0"/>
              <a:t>     </a:t>
            </a:r>
            <a:r>
              <a:rPr lang="pt-BR" dirty="0"/>
              <a:t>Organizace neobdržela v roce 201</a:t>
            </a:r>
            <a:r>
              <a:rPr lang="cs-CZ" dirty="0"/>
              <a:t>8  </a:t>
            </a:r>
            <a:r>
              <a:rPr lang="pt-BR" dirty="0"/>
              <a:t>žádné finanční prostředky na investice. </a:t>
            </a:r>
            <a:r>
              <a:rPr lang="cs-CZ" dirty="0"/>
              <a:t>                    </a:t>
            </a:r>
            <a:r>
              <a:rPr lang="pt-BR" dirty="0"/>
              <a:t>V období  1. 1.</a:t>
            </a:r>
            <a:r>
              <a:rPr lang="cs-CZ" dirty="0"/>
              <a:t> - </a:t>
            </a:r>
            <a:r>
              <a:rPr lang="pt-BR" dirty="0"/>
              <a:t>31. 12. </a:t>
            </a:r>
            <a:r>
              <a:rPr lang="cs-CZ" dirty="0"/>
              <a:t>2</a:t>
            </a:r>
            <a:r>
              <a:rPr lang="pt-BR" dirty="0"/>
              <a:t>01</a:t>
            </a:r>
            <a:r>
              <a:rPr lang="cs-CZ" dirty="0"/>
              <a:t>8</a:t>
            </a:r>
            <a:r>
              <a:rPr lang="pt-BR" dirty="0"/>
              <a:t> nebyly žádné investice pořízeny. </a:t>
            </a:r>
            <a:endParaRPr lang="cs-CZ" dirty="0"/>
          </a:p>
          <a:p>
            <a:pPr marL="0" lvl="0" indent="0" algn="just">
              <a:buNone/>
            </a:pPr>
            <a:r>
              <a:rPr lang="cs-CZ" b="1" dirty="0"/>
              <a:t>Pracovníci a mzdové prostředky:</a:t>
            </a:r>
            <a:endParaRPr lang="cs-CZ" dirty="0"/>
          </a:p>
          <a:p>
            <a:pPr algn="just"/>
            <a:r>
              <a:rPr lang="cs-CZ" dirty="0"/>
              <a:t>     Objem osobních nákladů k 31. 12. 2018 činil Kč 1 157 761,-. Evidenční přepočtený počet zaměstnanců v roce 2018 činil 2,1 úvazku.</a:t>
            </a:r>
          </a:p>
          <a:p>
            <a:pPr marL="0" lvl="0" indent="0">
              <a:buNone/>
            </a:pPr>
            <a:r>
              <a:rPr lang="cs-CZ" b="1" dirty="0"/>
              <a:t>Doplňková činnost: </a:t>
            </a:r>
            <a:r>
              <a:rPr lang="cs-CZ" dirty="0"/>
              <a:t>Doplňková činnost nebyla v roce 2018 realizována. </a:t>
            </a:r>
          </a:p>
          <a:p>
            <a:pPr algn="just">
              <a:lnSpc>
                <a:spcPts val="1900"/>
              </a:lnSpc>
            </a:pPr>
            <a:endParaRPr lang="cs-CZ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5A5D2-B70E-426E-A6DD-03A6D6D6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6" y="609600"/>
            <a:ext cx="8778241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Účetní závěrka - 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E981ED-E59A-48FB-BD7D-22080A4C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17" y="1664677"/>
            <a:ext cx="8880398" cy="480646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b="1" dirty="0"/>
              <a:t>Péče o spravovaný majetek</a:t>
            </a:r>
            <a:r>
              <a:rPr lang="pl-PL" dirty="0"/>
              <a:t> </a:t>
            </a:r>
            <a:r>
              <a:rPr lang="pl-PL" b="1" dirty="0"/>
              <a:t>: </a:t>
            </a:r>
            <a:endParaRPr lang="cs-CZ" dirty="0"/>
          </a:p>
          <a:p>
            <a:pPr algn="just"/>
            <a:r>
              <a:rPr lang="cs-CZ" dirty="0"/>
              <a:t>     Ve sledovaném období byla provedena inventarizace pokladní hotovosti a zůstatků bankovních účtů k 31. 12. 2018 – zjištěné stavy souhlasily se stavy                           v účetnictví. </a:t>
            </a:r>
          </a:p>
          <a:p>
            <a:pPr marL="0" lvl="0" indent="0">
              <a:buNone/>
            </a:pPr>
            <a:r>
              <a:rPr lang="cs-CZ" b="1" dirty="0"/>
              <a:t>Závazky a pohledávky: </a:t>
            </a:r>
            <a:endParaRPr lang="cs-CZ" dirty="0"/>
          </a:p>
          <a:p>
            <a:pPr algn="just"/>
            <a:r>
              <a:rPr lang="cs-CZ" dirty="0"/>
              <a:t>     V souladu s platnými účetními předpisy bylo v roce 2018 účtováno o účtech 321 – Dodavatelé. Další závazky jsou daň z příjmu ze závislé činnosti, odvody na sociální a zdravotní pojištění, závazky vůči zaměstnancům. Žádný z uvedených závazků není po lhůtě splatnosti. </a:t>
            </a:r>
          </a:p>
          <a:p>
            <a:pPr marL="0" lvl="0" indent="0">
              <a:buNone/>
            </a:pPr>
            <a:r>
              <a:rPr lang="pl-PL" b="1" dirty="0"/>
              <a:t>Hodnocení hospodaření s dotacemi ze státního rozpočtu</a:t>
            </a:r>
            <a:r>
              <a:rPr lang="pl-PL" dirty="0"/>
              <a:t>: </a:t>
            </a:r>
            <a:endParaRPr lang="cs-CZ" dirty="0"/>
          </a:p>
          <a:p>
            <a:pPr algn="just"/>
            <a:r>
              <a:rPr lang="cs-CZ" dirty="0"/>
              <a:t>     V roce 2018 byla organizaci poskytnuta provozní dotace z prostředků MPSV </a:t>
            </a:r>
            <a:r>
              <a:rPr lang="cs-CZ" dirty="0" smtClean="0"/>
              <a:t>ČR Kč </a:t>
            </a:r>
            <a:r>
              <a:rPr lang="cs-CZ" dirty="0"/>
              <a:t>1 164 160,-. Poskytnuté prostředky z dotace na přímé vzdělávání byly čerpány          v plné výši. </a:t>
            </a:r>
          </a:p>
          <a:p>
            <a:pPr algn="just"/>
            <a:r>
              <a:rPr lang="cs-CZ" dirty="0"/>
              <a:t>     Organizaci byl poskytnut příspěvek na provoz z rozpočtu města Vrchlabí </a:t>
            </a:r>
            <a:r>
              <a:rPr lang="cs-CZ" dirty="0" smtClean="0"/>
              <a:t>       v </a:t>
            </a:r>
            <a:r>
              <a:rPr lang="cs-CZ" dirty="0"/>
              <a:t>celkové výši Kč 145 000,-. Prostředky z poskytnuté dotace byly čerpány v plné výši.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2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C4A94FD-4ED0-48CC-B161-906D08ACE823}"/>
              </a:ext>
            </a:extLst>
          </p:cNvPr>
          <p:cNvSpPr txBox="1"/>
          <p:nvPr/>
        </p:nvSpPr>
        <p:spPr>
          <a:xfrm>
            <a:off x="1079001" y="609601"/>
            <a:ext cx="9674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70C0"/>
                </a:solidFill>
              </a:rPr>
              <a:t>Partneři</a:t>
            </a:r>
          </a:p>
        </p:txBody>
      </p:sp>
      <p:pic>
        <p:nvPicPr>
          <p:cNvPr id="5" name="Zástupný symbol pro obsah 3" descr="hk-logo.jpg">
            <a:extLst>
              <a:ext uri="{FF2B5EF4-FFF2-40B4-BE49-F238E27FC236}">
                <a16:creationId xmlns:a16="http://schemas.microsoft.com/office/drawing/2014/main" id="{A60B5E35-A2FF-483F-A1B6-665554E653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6030" y="3861983"/>
            <a:ext cx="1847640" cy="932114"/>
          </a:xfrm>
          <a:prstGeom prst="rect">
            <a:avLst/>
          </a:prstGeom>
        </p:spPr>
      </p:pic>
      <p:pic>
        <p:nvPicPr>
          <p:cNvPr id="6" name="Obrázek 5" descr="mpsv-logo.jpg">
            <a:extLst>
              <a:ext uri="{FF2B5EF4-FFF2-40B4-BE49-F238E27FC236}">
                <a16:creationId xmlns:a16="http://schemas.microsoft.com/office/drawing/2014/main" id="{22D6A68E-2DB5-48A3-9329-F260FE9B54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4470" y="5244359"/>
            <a:ext cx="874643" cy="897968"/>
          </a:xfrm>
          <a:prstGeom prst="rect">
            <a:avLst/>
          </a:prstGeom>
        </p:spPr>
      </p:pic>
      <p:pic>
        <p:nvPicPr>
          <p:cNvPr id="7" name="Obrázek 6" descr="vrchlabi-logo.jpg">
            <a:extLst>
              <a:ext uri="{FF2B5EF4-FFF2-40B4-BE49-F238E27FC236}">
                <a16:creationId xmlns:a16="http://schemas.microsoft.com/office/drawing/2014/main" id="{1A05BC08-8A80-46A4-9D67-2A27F1D165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522" y="2763318"/>
            <a:ext cx="773838" cy="956711"/>
          </a:xfrm>
          <a:prstGeom prst="rect">
            <a:avLst/>
          </a:prstGeom>
        </p:spPr>
      </p:pic>
      <p:pic>
        <p:nvPicPr>
          <p:cNvPr id="8" name="Obrázek 7" descr="kuncice-nad-labem-logo.jpg">
            <a:extLst>
              <a:ext uri="{FF2B5EF4-FFF2-40B4-BE49-F238E27FC236}">
                <a16:creationId xmlns:a16="http://schemas.microsoft.com/office/drawing/2014/main" id="{2AC92810-3A70-4063-AF43-7CCDEF8B06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000" y="3883807"/>
            <a:ext cx="807822" cy="963547"/>
          </a:xfrm>
          <a:prstGeom prst="rect">
            <a:avLst/>
          </a:prstGeom>
        </p:spPr>
      </p:pic>
      <p:pic>
        <p:nvPicPr>
          <p:cNvPr id="10" name="Picture 2" descr="C:\Users\Kendy\Desktop\znak.png">
            <a:extLst>
              <a:ext uri="{FF2B5EF4-FFF2-40B4-BE49-F238E27FC236}">
                <a16:creationId xmlns:a16="http://schemas.microsoft.com/office/drawing/2014/main" id="{C5E8B4BB-91BD-475C-8E81-2E3A919B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000" y="5159452"/>
            <a:ext cx="768360" cy="905102"/>
          </a:xfrm>
          <a:prstGeom prst="rect">
            <a:avLst/>
          </a:prstGeom>
          <a:noFill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3D8D8E-FC36-4A4C-8FDF-DF749B1B3CE1}"/>
              </a:ext>
            </a:extLst>
          </p:cNvPr>
          <p:cNvSpPr txBox="1"/>
          <p:nvPr/>
        </p:nvSpPr>
        <p:spPr>
          <a:xfrm>
            <a:off x="965571" y="1618957"/>
            <a:ext cx="995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Naše činnost byla realizována za finanční pomoci měst a obcí, MPSV a Královéhradeckého kraje.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6119A-35CF-4BA9-A1F9-1337458713FB}"/>
              </a:ext>
            </a:extLst>
          </p:cNvPr>
          <p:cNvSpPr txBox="1"/>
          <p:nvPr/>
        </p:nvSpPr>
        <p:spPr>
          <a:xfrm>
            <a:off x="8653670" y="3883807"/>
            <a:ext cx="250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KRÁLOVÉHRADECKÝ KRAJ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8AE946-7AD3-4516-A687-6FD90D4DF4BD}"/>
              </a:ext>
            </a:extLst>
          </p:cNvPr>
          <p:cNvSpPr txBox="1"/>
          <p:nvPr/>
        </p:nvSpPr>
        <p:spPr>
          <a:xfrm>
            <a:off x="8746435" y="5131643"/>
            <a:ext cx="240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MINISTERSTVO PRÁCE </a:t>
            </a:r>
            <a:br>
              <a:rPr lang="cs-CZ" dirty="0"/>
            </a:br>
            <a:r>
              <a:rPr lang="cs-CZ" dirty="0"/>
              <a:t>A SOCIÁLNÍCH VĚCÍ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>
            <a:off x="2082124" y="3035352"/>
            <a:ext cx="22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MĚSTO VRCHLABÍ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8F83872-B03A-4469-A4CE-D7ED6EF22FE1}"/>
              </a:ext>
            </a:extLst>
          </p:cNvPr>
          <p:cNvSpPr txBox="1"/>
          <p:nvPr/>
        </p:nvSpPr>
        <p:spPr>
          <a:xfrm>
            <a:off x="2179431" y="5254906"/>
            <a:ext cx="210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MĚSTO </a:t>
            </a:r>
            <a:r>
              <a:rPr lang="cs-CZ" dirty="0" smtClean="0"/>
              <a:t>HOSTINNÉ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BE924A2-A23E-4A0B-A3F3-A2FCB67C7775}"/>
              </a:ext>
            </a:extLst>
          </p:cNvPr>
          <p:cNvSpPr txBox="1"/>
          <p:nvPr/>
        </p:nvSpPr>
        <p:spPr>
          <a:xfrm>
            <a:off x="2082125" y="3922153"/>
            <a:ext cx="21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OBEC KUNČICE </a:t>
            </a:r>
            <a:br>
              <a:rPr lang="cs-CZ" dirty="0"/>
            </a:br>
            <a:r>
              <a:rPr lang="cs-CZ" dirty="0"/>
              <a:t>NAD LABEM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987360" y="2918507"/>
            <a:ext cx="110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OBEC LÁNOV</a:t>
            </a:r>
            <a:endParaRPr lang="cs-CZ" dirty="0"/>
          </a:p>
        </p:txBody>
      </p:sp>
      <p:pic>
        <p:nvPicPr>
          <p:cNvPr id="4" name="Picture 2" descr="Znak obce LÃ¡nov">
            <a:extLst>
              <a:ext uri="{FF2B5EF4-FFF2-40B4-BE49-F238E27FC236}">
                <a16:creationId xmlns:a16="http://schemas.microsoft.com/office/drawing/2014/main" id="{64B4FFF0-2C62-46D9-A457-A190B33D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60" y="3564838"/>
            <a:ext cx="819395" cy="9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8653669" y="2975737"/>
            <a:ext cx="1979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OBEC RUDNÍK</a:t>
            </a:r>
            <a:endParaRPr lang="cs-CZ" dirty="0"/>
          </a:p>
        </p:txBody>
      </p:sp>
      <p:sp>
        <p:nvSpPr>
          <p:cNvPr id="9" name="AutoShape 2" descr="VÃ½sledek obrÃ¡zku pro rudnÃ­k obec, 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Ã½sledek obrÃ¡zku pro rudnÃ­k obec, erb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93" y="2763318"/>
            <a:ext cx="689688" cy="8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jilemnice erb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18" y="5046822"/>
            <a:ext cx="1236278" cy="129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717775" y="4609873"/>
            <a:ext cx="140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MĚSTO</a:t>
            </a:r>
            <a:r>
              <a:rPr lang="cs-CZ" dirty="0" smtClean="0"/>
              <a:t> JILEMNICE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4132A0-F4FA-46AD-BF31-210B2874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609600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Poděkování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5E48ED2-5A95-408C-A61A-10D098A8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2160589"/>
            <a:ext cx="8759686" cy="3880773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cs-CZ" sz="2000" dirty="0" smtClean="0"/>
              <a:t>Děkujeme všem klientům, obcím a Krajskému úřadu Královehradeckého kraje, rovněž MPSV a všem kolegům, kteří s námi spolupracují a dávají nám možnost zažít radost z naší spolupráce a pocit, že tato práce má smysl. 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95DD-BAC3-4D1F-86B0-D7A676FB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Slovo ředitele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D56D74-2803-4BA4-9959-258AF33B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5" y="1723293"/>
            <a:ext cx="8839200" cy="4318070"/>
          </a:xfrm>
        </p:spPr>
        <p:txBody>
          <a:bodyPr>
            <a:normAutofit/>
          </a:bodyPr>
          <a:lstStyle/>
          <a:p>
            <a:pPr algn="just"/>
            <a:r>
              <a:rPr lang="cs-CZ" sz="1800" i="1" dirty="0" smtClean="0">
                <a:solidFill>
                  <a:schemeClr val="tx1"/>
                </a:solidFill>
              </a:rPr>
              <a:t>Centrum psychologické podpory, z. s. se stalo </a:t>
            </a:r>
            <a:r>
              <a:rPr lang="cs-CZ" i="1" dirty="0" smtClean="0">
                <a:solidFill>
                  <a:schemeClr val="tx1"/>
                </a:solidFill>
              </a:rPr>
              <a:t>organizací, která již pátým rokem naplno funguje nejenom pro klienty z Vrchlabí a jeho okolí, ale i pro spolupracující organizace a jednotlivce, jako jsou například oddělení sociálně právní ochrany dětí, školy, místní lékaři, psychologové, psychiatři. Zájem o naše služby je značný, dlouhodobě převyšuje naše kapacitní možnosti. Řešíme tuto situaci v součinnosti s městem Vrchlabí a Krajským úřadem Královehradeckého kraje. Většina měst a obcí se v posledním období zapojila do spolupráce a podporují také finančně naši činnost, bohužel nedá se to ale říci o všech. Otázkou zůstává, zda si představitelé některých obcí myslí, že jejich občané se bez pomoci psychologa nebo psychoterapeuta obejdou, nebo se prostě jenom „vezou“ bez vlastního přispění.</a:t>
            </a:r>
          </a:p>
          <a:p>
            <a:pPr marL="0" indent="0" algn="just">
              <a:buNone/>
            </a:pPr>
            <a:endParaRPr lang="cs-CZ" i="1" dirty="0" smtClean="0">
              <a:solidFill>
                <a:schemeClr val="tx1"/>
              </a:solidFill>
            </a:endParaRPr>
          </a:p>
          <a:p>
            <a:pPr algn="just"/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9C466-1F59-4F44-B7AD-A26E5DAE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8603974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BE5472-5209-4842-A1C5-9E80316E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30400"/>
            <a:ext cx="9020907" cy="394546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Centrum psychologické podpory, z. s (v textu dále „CPP, z. s.“ nebo „poradna“) je nestátní nezisková organizace. </a:t>
            </a:r>
          </a:p>
          <a:p>
            <a:r>
              <a:rPr lang="cs-CZ" sz="2000" dirty="0">
                <a:solidFill>
                  <a:schemeClr val="tx1"/>
                </a:solidFill>
              </a:rPr>
              <a:t>IČ: 03359344.</a:t>
            </a:r>
          </a:p>
          <a:p>
            <a:r>
              <a:rPr lang="cs-CZ" sz="2000" dirty="0">
                <a:solidFill>
                  <a:schemeClr val="tx1"/>
                </a:solidFill>
              </a:rPr>
              <a:t>Sídlo: Dolní Branná 266, 543 62 Dolní </a:t>
            </a:r>
            <a:r>
              <a:rPr lang="cs-CZ" sz="2000" dirty="0" smtClean="0">
                <a:solidFill>
                  <a:schemeClr val="tx1"/>
                </a:solidFill>
              </a:rPr>
              <a:t>Branná, od 1.7.2018 Horní Lánov 67, 543 41 Lánov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Provozovna: Komenského 1248, 543 01 Vrchlabí.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Právní forma: zapsaný spolek, Krajským soudem Hradec Králové registrován dne 19. 9. 2014, pod spisovou značkou L 9843. </a:t>
            </a:r>
          </a:p>
          <a:p>
            <a:r>
              <a:rPr lang="cs-CZ" sz="2000" dirty="0">
                <a:solidFill>
                  <a:schemeClr val="tx1"/>
                </a:solidFill>
              </a:rPr>
              <a:t>Forma poskytování služeb: ambulantní.</a:t>
            </a:r>
          </a:p>
        </p:txBody>
      </p:sp>
    </p:spTree>
    <p:extLst>
      <p:ext uri="{BB962C8B-B14F-4D97-AF65-F5344CB8AC3E}">
        <p14:creationId xmlns:p14="http://schemas.microsoft.com/office/powerpoint/2010/main" val="707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BCF45-4B96-416E-8DF9-14DFE5F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19266" cy="1320800"/>
          </a:xfrm>
        </p:spPr>
        <p:txBody>
          <a:bodyPr/>
          <a:lstStyle/>
          <a:p>
            <a:pPr algn="ctr"/>
            <a:r>
              <a:rPr lang="cs-CZ" dirty="0"/>
              <a:t>Organizační struktura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9A9F854-83F5-41FC-80F1-BF397ED55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213520"/>
              </p:ext>
            </p:extLst>
          </p:nvPr>
        </p:nvGraphicFramePr>
        <p:xfrm>
          <a:off x="677334" y="2160588"/>
          <a:ext cx="1009681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2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05A37F6-D3F6-451C-9F46-7436507C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8759952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ADB4A5-2ACC-4DFD-B7A5-B052DC3F4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160589"/>
            <a:ext cx="4584192" cy="3880773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Otevírací doba: 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Po </a:t>
            </a:r>
            <a:r>
              <a:rPr lang="cs-CZ" sz="2000" dirty="0" smtClean="0">
                <a:solidFill>
                  <a:schemeClr val="tx1"/>
                </a:solidFill>
              </a:rPr>
              <a:t>12:00 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19:30</a:t>
            </a: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Út   9:00  – 15:00                               St  14:30 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dirty="0" smtClean="0">
                <a:solidFill>
                  <a:schemeClr val="tx1"/>
                </a:solidFill>
              </a:rPr>
              <a:t>18:00                                    </a:t>
            </a:r>
            <a:r>
              <a:rPr lang="cs-CZ" sz="2000" dirty="0">
                <a:solidFill>
                  <a:schemeClr val="tx1"/>
                </a:solidFill>
              </a:rPr>
              <a:t>Čt   8:30  – 18:00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Pá 12:00  – </a:t>
            </a:r>
            <a:r>
              <a:rPr lang="cs-CZ" sz="2000" dirty="0" smtClean="0">
                <a:solidFill>
                  <a:schemeClr val="tx1"/>
                </a:solidFill>
              </a:rPr>
              <a:t>16:00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Služby jsou poskytovány na adrese: Komenského 1248, 543 01 Vrchlabí.</a:t>
            </a:r>
          </a:p>
          <a:p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lužby </a:t>
            </a:r>
            <a:r>
              <a:rPr lang="cs-CZ" dirty="0">
                <a:solidFill>
                  <a:schemeClr val="tx1"/>
                </a:solidFill>
              </a:rPr>
              <a:t>poradny </a:t>
            </a:r>
            <a:r>
              <a:rPr lang="cs-CZ" dirty="0" smtClean="0">
                <a:solidFill>
                  <a:schemeClr val="tx1"/>
                </a:solidFill>
              </a:rPr>
              <a:t>jsou poskytovány </a:t>
            </a:r>
            <a:r>
              <a:rPr lang="cs-CZ" b="1" dirty="0">
                <a:solidFill>
                  <a:schemeClr val="tx1"/>
                </a:solidFill>
              </a:rPr>
              <a:t>bezplatně. </a:t>
            </a:r>
            <a:r>
              <a:rPr lang="cs-CZ" dirty="0" smtClean="0">
                <a:solidFill>
                  <a:schemeClr val="tx1"/>
                </a:solidFill>
              </a:rPr>
              <a:t>Výjimečně poskytujeme fakultativní </a:t>
            </a:r>
            <a:r>
              <a:rPr lang="cs-CZ" dirty="0">
                <a:solidFill>
                  <a:schemeClr val="tx1"/>
                </a:solidFill>
              </a:rPr>
              <a:t>(placené) služby.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CC93B8-70F6-46A0-AC30-BA53DF7A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2640" y="2160589"/>
            <a:ext cx="4343400" cy="388077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Tel.: 603 283 743 sociální pracovník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linka byla dostupná v </a:t>
            </a:r>
            <a:r>
              <a:rPr lang="cs-CZ" dirty="0" smtClean="0">
                <a:solidFill>
                  <a:schemeClr val="tx1"/>
                </a:solidFill>
              </a:rPr>
              <a:t>úterý až středu   </a:t>
            </a:r>
            <a:r>
              <a:rPr lang="cs-CZ" dirty="0">
                <a:solidFill>
                  <a:schemeClr val="tx1"/>
                </a:solidFill>
              </a:rPr>
              <a:t>v rámci otevírací doby </a:t>
            </a:r>
          </a:p>
          <a:p>
            <a:r>
              <a:rPr lang="cs-CZ" dirty="0">
                <a:solidFill>
                  <a:schemeClr val="tx1"/>
                </a:solidFill>
              </a:rPr>
              <a:t>Tel: 603 745 282 ředitel poradny</a:t>
            </a:r>
          </a:p>
          <a:p>
            <a:r>
              <a:rPr lang="cs-CZ" dirty="0">
                <a:solidFill>
                  <a:schemeClr val="tx1"/>
                </a:solidFill>
              </a:rPr>
              <a:t>Email: </a:t>
            </a:r>
            <a:r>
              <a:rPr lang="cs-CZ" b="1" dirty="0">
                <a:solidFill>
                  <a:schemeClr val="tx1"/>
                </a:solidFill>
                <a:hlinkClick r:id="rId2"/>
              </a:rPr>
              <a:t>cpp@poradna-vrchlabi.cz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Web: </a:t>
            </a:r>
            <a:r>
              <a:rPr lang="cs-CZ" b="1" dirty="0">
                <a:solidFill>
                  <a:schemeClr val="tx1"/>
                </a:solidFill>
                <a:hlinkClick r:id="rId3"/>
              </a:rPr>
              <a:t>www.poradna-vrchlabi.cz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1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7F9F4-4BB5-47E9-BECF-51C36407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35346" cy="1320800"/>
          </a:xfrm>
        </p:spPr>
        <p:txBody>
          <a:bodyPr/>
          <a:lstStyle/>
          <a:p>
            <a:pPr algn="ctr"/>
            <a:r>
              <a:rPr lang="cs-CZ" dirty="0"/>
              <a:t>Registrace a pověření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628591-0FEE-44D2-99CA-672512B5F44B}"/>
              </a:ext>
            </a:extLst>
          </p:cNvPr>
          <p:cNvSpPr/>
          <p:nvPr/>
        </p:nvSpPr>
        <p:spPr>
          <a:xfrm>
            <a:off x="929640" y="2279373"/>
            <a:ext cx="94468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Jako sociální služba </a:t>
            </a:r>
            <a:r>
              <a:rPr lang="cs-CZ" sz="2000" dirty="0" smtClean="0"/>
              <a:t>poskytující </a:t>
            </a:r>
            <a:r>
              <a:rPr lang="cs-CZ" sz="2000" b="1" dirty="0" smtClean="0"/>
              <a:t>odborné </a:t>
            </a:r>
            <a:r>
              <a:rPr lang="cs-CZ" sz="2000" b="1" dirty="0"/>
              <a:t>sociální </a:t>
            </a:r>
            <a:r>
              <a:rPr lang="cs-CZ" sz="2000" b="1" dirty="0" smtClean="0"/>
              <a:t>poradenství, </a:t>
            </a:r>
            <a:r>
              <a:rPr lang="cs-CZ" sz="2000" dirty="0"/>
              <a:t>bylo Centrum psychologické podpory,  z. s., registrováno MPSV dne 24. 10. 2014. </a:t>
            </a:r>
            <a:endParaRPr lang="cs-CZ" sz="2000" dirty="0" smtClean="0"/>
          </a:p>
          <a:p>
            <a:pPr algn="just"/>
            <a:r>
              <a:rPr lang="cs-CZ" sz="2000" dirty="0" smtClean="0"/>
              <a:t>Služba </a:t>
            </a:r>
            <a:r>
              <a:rPr lang="cs-CZ" sz="2000" dirty="0"/>
              <a:t>je poskytována </a:t>
            </a:r>
            <a:r>
              <a:rPr lang="cs-CZ" sz="2000" dirty="0" smtClean="0"/>
              <a:t>od 2</a:t>
            </a:r>
            <a:r>
              <a:rPr lang="cs-CZ" sz="2000" dirty="0"/>
              <a:t>. 1. 2015. ID služby v Registru poskytovatelů sociálních služeb: </a:t>
            </a:r>
            <a:r>
              <a:rPr lang="cs-CZ" sz="2000" b="1" dirty="0"/>
              <a:t>8615860</a:t>
            </a:r>
            <a:r>
              <a:rPr lang="cs-CZ" sz="2000" dirty="0"/>
              <a:t>.</a:t>
            </a:r>
          </a:p>
          <a:p>
            <a:pPr algn="just"/>
            <a:endParaRPr lang="cs-CZ" sz="2000" dirty="0"/>
          </a:p>
          <a:p>
            <a:pPr indent="0" algn="just">
              <a:spcBef>
                <a:spcPts val="0"/>
              </a:spcBef>
              <a:buNone/>
            </a:pPr>
            <a:endParaRPr lang="cs-CZ" sz="2000" dirty="0"/>
          </a:p>
          <a:p>
            <a:pPr indent="0" algn="just">
              <a:spcBef>
                <a:spcPts val="0"/>
              </a:spcBef>
              <a:buNone/>
            </a:pPr>
            <a:r>
              <a:rPr lang="cs-CZ" sz="2000" dirty="0"/>
              <a:t>Rozhodnutím Krajského úřadu Královéhradecké kraje ze dne 31. 10. 2014 je naše poradna, dle § 49 odst. 1 zákona č. 359/1999 Sb., ve spojení se zákonem                 č. 500/2004 Sb., správní řád, ve znění pozdějších předpisů, </a:t>
            </a:r>
            <a:r>
              <a:rPr lang="cs-CZ" sz="2000" b="1" dirty="0"/>
              <a:t>pověřena k výkonu sociálně-právní ochrany dětí</a:t>
            </a:r>
            <a:r>
              <a:rPr lang="cs-CZ" sz="2000" dirty="0"/>
              <a:t> v rozsahu dle § 48 téhož zákona.</a:t>
            </a:r>
          </a:p>
          <a:p>
            <a:pPr indent="0">
              <a:spcBef>
                <a:spcPts val="0"/>
              </a:spcBef>
              <a:buNone/>
            </a:pP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826D2-58DB-4783-B810-FF899671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7" y="609600"/>
            <a:ext cx="8982323" cy="1320800"/>
          </a:xfrm>
        </p:spPr>
        <p:txBody>
          <a:bodyPr/>
          <a:lstStyle/>
          <a:p>
            <a:pPr algn="ctr"/>
            <a:r>
              <a:rPr lang="cs-CZ" dirty="0"/>
              <a:t>Cílová skupina osob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B66F99-AEF7-4671-9B3D-C50C1E8C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7" y="2213113"/>
            <a:ext cx="8982323" cy="40352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Klientem Centra psychologické podpory, z. s., může být člověk starší                 3 let, který se ocitl v nepříznivé sociální situaci pro akutní či chronickou krizi v osobním, partnerském či rodinném životě a tuto situaci nedokáže vyřešit vlastními silami ani pomocí jiných veřejně dostupných služeb. nebo je touto situací ohrožen, dále rodinám s dětmi.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Služby jsou určeny dětem od tří let a dospělým, jednotlivcům, párům       i celým rodinám.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Územní vymezení: Královéhradecký kraj, přednostně </a:t>
            </a:r>
            <a:r>
              <a:rPr lang="cs-CZ" sz="2000" dirty="0" err="1">
                <a:solidFill>
                  <a:schemeClr val="tx1"/>
                </a:solidFill>
              </a:rPr>
              <a:t>Vrchlabsko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Našimi klienty jsou zejména osoby s nízkou nebo žádnou podporou svých nejbližších, se špatnými životními návyky, osoby ohrožené závislostí na návykových látkách či rizikovým chováním (</a:t>
            </a:r>
            <a:r>
              <a:rPr lang="cs-CZ" sz="2000" dirty="0" err="1">
                <a:solidFill>
                  <a:schemeClr val="tx1"/>
                </a:solidFill>
              </a:rPr>
              <a:t>gambling</a:t>
            </a:r>
            <a:r>
              <a:rPr lang="cs-CZ" sz="2000" dirty="0">
                <a:solidFill>
                  <a:schemeClr val="tx1"/>
                </a:solidFill>
              </a:rPr>
              <a:t>, apod.),</a:t>
            </a:r>
          </a:p>
        </p:txBody>
      </p:sp>
    </p:spTree>
    <p:extLst>
      <p:ext uri="{BB962C8B-B14F-4D97-AF65-F5344CB8AC3E}">
        <p14:creationId xmlns:p14="http://schemas.microsoft.com/office/powerpoint/2010/main" val="32241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0CB2B-9F3A-4893-9E61-63C6B4F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0" y="609600"/>
            <a:ext cx="9014129" cy="1320800"/>
          </a:xfrm>
        </p:spPr>
        <p:txBody>
          <a:bodyPr/>
          <a:lstStyle/>
          <a:p>
            <a:pPr algn="ctr"/>
            <a:r>
              <a:rPr lang="cs-CZ" dirty="0"/>
              <a:t>Poslání a cíle organizace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B2730F-D93B-4287-93EB-28B3E014211D}"/>
              </a:ext>
            </a:extLst>
          </p:cNvPr>
          <p:cNvSpPr/>
          <p:nvPr/>
        </p:nvSpPr>
        <p:spPr>
          <a:xfrm>
            <a:off x="1046922" y="1930403"/>
            <a:ext cx="86480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900" dirty="0"/>
              <a:t>Posláním organizace je poskytovat dostupné, odborné, bezplatné psychologické a terapeutické poradenství lidem v nepříznivé sociální situaci, napomáhat lidem orientovat se ve své situaci a pomoci nalézt řešení obtíží k dosažení a udržení přiměřené psychické a sociální pohody, poskytovat podporu lidem v krizových  </a:t>
            </a:r>
            <a:r>
              <a:rPr lang="cs-CZ" sz="1900" dirty="0" smtClean="0"/>
              <a:t>a </a:t>
            </a:r>
            <a:r>
              <a:rPr lang="cs-CZ" sz="1900" dirty="0"/>
              <a:t>náročných životních situacích, napomáhat harmonizaci v rodinných, partnerských a pracovněprávních vztazích, posilování rodičovských kompetencí, atd.</a:t>
            </a:r>
          </a:p>
          <a:p>
            <a:pPr algn="just"/>
            <a:endParaRPr lang="cs-CZ" sz="1900" dirty="0"/>
          </a:p>
          <a:p>
            <a:pPr algn="just"/>
            <a:r>
              <a:rPr lang="cs-CZ" sz="1900" dirty="0"/>
              <a:t>Základním cílem naší práce je poskytovat odborné sociální poradenství za účelem řešení akutních problémů klienta. Počítáme se střednědobou intervencí, </a:t>
            </a:r>
            <a:r>
              <a:rPr lang="cs-CZ" sz="1900" dirty="0" smtClean="0"/>
              <a:t>během které je klientovi </a:t>
            </a:r>
            <a:r>
              <a:rPr lang="cs-CZ" sz="1900" dirty="0"/>
              <a:t>poskytnuta podpora a doprovázení v jeho problému do té míry, kdy se klient v problému orientuje, nalezne možná řešení a bude mít sílu je realizovat. </a:t>
            </a:r>
          </a:p>
          <a:p>
            <a:pPr algn="just"/>
            <a:endParaRPr lang="cs-CZ" sz="1900" dirty="0"/>
          </a:p>
          <a:p>
            <a:pPr algn="just"/>
            <a:r>
              <a:rPr lang="cs-CZ" sz="1900" dirty="0"/>
              <a:t>Naše práce v rámci odborného sociálního poradenství nezahrnuje dlouhodobou </a:t>
            </a:r>
            <a:r>
              <a:rPr lang="cs-CZ" sz="1900" dirty="0" smtClean="0"/>
              <a:t>terapii </a:t>
            </a:r>
            <a:r>
              <a:rPr lang="cs-CZ" sz="1900" dirty="0"/>
              <a:t>nebo resocializační a edukační činnost. </a:t>
            </a:r>
          </a:p>
          <a:p>
            <a:pPr algn="just"/>
            <a:endParaRPr lang="cs-CZ" sz="2000" b="1" dirty="0"/>
          </a:p>
          <a:p>
            <a:pPr algn="just"/>
            <a:r>
              <a:rPr 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019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1370</TotalTime>
  <Words>1357</Words>
  <Application>Microsoft Office PowerPoint</Application>
  <PresentationFormat>Širokoúhlá obrazovka</PresentationFormat>
  <Paragraphs>284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Fazeta</vt:lpstr>
      <vt:lpstr>Centrum psychologické podpory, z. s.</vt:lpstr>
      <vt:lpstr>Obsah</vt:lpstr>
      <vt:lpstr>Slovo ředitele</vt:lpstr>
      <vt:lpstr>Centrum psychologické podpory, z. s.</vt:lpstr>
      <vt:lpstr>Organizační struktura</vt:lpstr>
      <vt:lpstr>Centrum psychologické podpory, z. s.</vt:lpstr>
      <vt:lpstr>Registrace a pověření</vt:lpstr>
      <vt:lpstr>Cílová skupina osob</vt:lpstr>
      <vt:lpstr>Poslání a cíle organizace</vt:lpstr>
      <vt:lpstr>Činnost poradny </vt:lpstr>
      <vt:lpstr>Prostory poradny</vt:lpstr>
      <vt:lpstr>Činnosti v rámci pověření k SPOD</vt:lpstr>
      <vt:lpstr>V roce 2018 se na výkonu činností v rámci pověření SPOD podíleli: </vt:lpstr>
      <vt:lpstr>Statistika činnosti</vt:lpstr>
      <vt:lpstr>Počty konzultací dle obcí</vt:lpstr>
      <vt:lpstr>Dotace a dary</vt:lpstr>
      <vt:lpstr>Celkový přehled využití dotací</vt:lpstr>
      <vt:lpstr>Celková finanční zpráva</vt:lpstr>
      <vt:lpstr>Rozvaha</vt:lpstr>
      <vt:lpstr>Účetní závěrka - komentář</vt:lpstr>
      <vt:lpstr>Účetní závěrka - pokračování</vt:lpstr>
      <vt:lpstr>Prezentace aplikace PowerPoint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psychologické podpory, z.s.</dc:title>
  <dc:creator>Chalupníková;Miroslav Novotný</dc:creator>
  <cp:lastModifiedBy>CPP Vrchlabi</cp:lastModifiedBy>
  <cp:revision>105</cp:revision>
  <cp:lastPrinted>2019-03-12T09:20:08Z</cp:lastPrinted>
  <dcterms:created xsi:type="dcterms:W3CDTF">2017-07-20T11:55:33Z</dcterms:created>
  <dcterms:modified xsi:type="dcterms:W3CDTF">2019-03-19T09:02:02Z</dcterms:modified>
</cp:coreProperties>
</file>