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4" r:id="rId1"/>
  </p:sldMasterIdLst>
  <p:sldIdLst>
    <p:sldId id="256" r:id="rId2"/>
    <p:sldId id="257" r:id="rId3"/>
    <p:sldId id="260" r:id="rId4"/>
    <p:sldId id="270" r:id="rId5"/>
    <p:sldId id="264" r:id="rId6"/>
    <p:sldId id="274" r:id="rId7"/>
    <p:sldId id="261" r:id="rId8"/>
    <p:sldId id="263" r:id="rId9"/>
    <p:sldId id="262" r:id="rId10"/>
    <p:sldId id="271" r:id="rId11"/>
    <p:sldId id="286" r:id="rId12"/>
    <p:sldId id="287" r:id="rId13"/>
    <p:sldId id="288" r:id="rId14"/>
    <p:sldId id="267" r:id="rId15"/>
    <p:sldId id="268" r:id="rId16"/>
    <p:sldId id="269" r:id="rId17"/>
    <p:sldId id="276" r:id="rId18"/>
    <p:sldId id="277" r:id="rId19"/>
    <p:sldId id="283" r:id="rId20"/>
    <p:sldId id="285" r:id="rId21"/>
    <p:sldId id="281" r:id="rId22"/>
    <p:sldId id="282" r:id="rId23"/>
    <p:sldId id="284" r:id="rId24"/>
    <p:sldId id="258" r:id="rId25"/>
  </p:sldIdLst>
  <p:sldSz cx="12192000" cy="6858000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PP Vrchlabi" userId="06743a46f85eb19d" providerId="LiveId" clId="{0C25C249-C903-4D5B-A8A5-CC98CC772AE3}"/>
    <pc:docChg chg="modSld">
      <pc:chgData name="CPP Vrchlabi" userId="06743a46f85eb19d" providerId="LiveId" clId="{0C25C249-C903-4D5B-A8A5-CC98CC772AE3}" dt="2024-06-03T06:12:54.519" v="96" actId="20577"/>
      <pc:docMkLst>
        <pc:docMk/>
      </pc:docMkLst>
      <pc:sldChg chg="modSp">
        <pc:chgData name="CPP Vrchlabi" userId="06743a46f85eb19d" providerId="LiveId" clId="{0C25C249-C903-4D5B-A8A5-CC98CC772AE3}" dt="2024-06-03T06:06:42.662" v="92" actId="20577"/>
        <pc:sldMkLst>
          <pc:docMk/>
          <pc:sldMk cId="3175252806" sldId="260"/>
        </pc:sldMkLst>
        <pc:spChg chg="mod">
          <ac:chgData name="CPP Vrchlabi" userId="06743a46f85eb19d" providerId="LiveId" clId="{0C25C249-C903-4D5B-A8A5-CC98CC772AE3}" dt="2024-06-03T06:06:42.662" v="92" actId="20577"/>
          <ac:spMkLst>
            <pc:docMk/>
            <pc:sldMk cId="3175252806" sldId="260"/>
            <ac:spMk id="3" creationId="{3BD56D74-2803-4BA4-9959-258AF33BD445}"/>
          </ac:spMkLst>
        </pc:spChg>
      </pc:sldChg>
      <pc:sldChg chg="modSp">
        <pc:chgData name="CPP Vrchlabi" userId="06743a46f85eb19d" providerId="LiveId" clId="{0C25C249-C903-4D5B-A8A5-CC98CC772AE3}" dt="2024-06-03T06:12:54.519" v="96" actId="20577"/>
        <pc:sldMkLst>
          <pc:docMk/>
          <pc:sldMk cId="1217459276" sldId="268"/>
        </pc:sldMkLst>
        <pc:graphicFrameChg chg="modGraphic">
          <ac:chgData name="CPP Vrchlabi" userId="06743a46f85eb19d" providerId="LiveId" clId="{0C25C249-C903-4D5B-A8A5-CC98CC772AE3}" dt="2024-06-03T06:12:54.519" v="96" actId="20577"/>
          <ac:graphicFrameMkLst>
            <pc:docMk/>
            <pc:sldMk cId="1217459276" sldId="268"/>
            <ac:graphicFrameMk id="3" creationId="{2F54E30B-7205-4CA2-9E90-F89029E3B37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22A35-F3DB-4288-A8F6-508D3FE6A48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32CFB4C-8E10-424E-B945-CD709453FB8D}">
      <dgm:prSet phldrT="[Text]" custT="1"/>
      <dgm:spPr/>
      <dgm:t>
        <a:bodyPr/>
        <a:lstStyle/>
        <a:p>
          <a:r>
            <a:rPr lang="cs-CZ" sz="1600" dirty="0"/>
            <a:t>Ředitel </a:t>
          </a:r>
          <a:br>
            <a:rPr lang="cs-CZ" sz="1600" dirty="0"/>
          </a:br>
          <a:r>
            <a:rPr lang="cs-CZ" sz="1600" dirty="0"/>
            <a:t>PhDr. Miroslav Novotný</a:t>
          </a:r>
        </a:p>
      </dgm:t>
    </dgm:pt>
    <dgm:pt modelId="{58E4F6F8-E1BF-42A6-A811-11A25AF4A8B5}" type="parTrans" cxnId="{FDB77F1F-B542-489A-962D-0F64F119CF47}">
      <dgm:prSet/>
      <dgm:spPr/>
      <dgm:t>
        <a:bodyPr/>
        <a:lstStyle/>
        <a:p>
          <a:endParaRPr lang="cs-CZ"/>
        </a:p>
      </dgm:t>
    </dgm:pt>
    <dgm:pt modelId="{E3EDA6F1-ED1D-4B51-AA27-835C4EB5F318}" type="sibTrans" cxnId="{FDB77F1F-B542-489A-962D-0F64F119CF47}">
      <dgm:prSet/>
      <dgm:spPr/>
      <dgm:t>
        <a:bodyPr/>
        <a:lstStyle/>
        <a:p>
          <a:endParaRPr lang="cs-CZ"/>
        </a:p>
      </dgm:t>
    </dgm:pt>
    <dgm:pt modelId="{CED26CCF-AB69-48DE-824C-B078403A3611}" type="asst">
      <dgm:prSet phldrT="[Text]" custT="1"/>
      <dgm:spPr/>
      <dgm:t>
        <a:bodyPr/>
        <a:lstStyle/>
        <a:p>
          <a:r>
            <a:rPr lang="cs-CZ" sz="1400" dirty="0"/>
            <a:t>Rodinný poradce, </a:t>
          </a:r>
          <a:br>
            <a:rPr lang="cs-CZ" sz="1400" dirty="0"/>
          </a:br>
          <a:r>
            <a:rPr lang="cs-CZ" sz="1400" dirty="0"/>
            <a:t>PhDr. Miroslav Novotný</a:t>
          </a:r>
        </a:p>
      </dgm:t>
    </dgm:pt>
    <dgm:pt modelId="{76DA4EE6-E891-4BB1-A790-30E7722887AE}" type="parTrans" cxnId="{DAE10F5E-40B4-4845-B714-C0E2011F643E}">
      <dgm:prSet/>
      <dgm:spPr/>
      <dgm:t>
        <a:bodyPr/>
        <a:lstStyle/>
        <a:p>
          <a:endParaRPr lang="cs-CZ"/>
        </a:p>
      </dgm:t>
    </dgm:pt>
    <dgm:pt modelId="{F1F553A4-8E31-4E8E-A1E9-915C81CDF9CA}" type="sibTrans" cxnId="{DAE10F5E-40B4-4845-B714-C0E2011F643E}">
      <dgm:prSet/>
      <dgm:spPr/>
      <dgm:t>
        <a:bodyPr/>
        <a:lstStyle/>
        <a:p>
          <a:endParaRPr lang="cs-CZ"/>
        </a:p>
      </dgm:t>
    </dgm:pt>
    <dgm:pt modelId="{AD4A9B01-8CD7-4F8D-B1B7-1EAB7C9F3BB4}" type="asst">
      <dgm:prSet phldrT="[Text]" custT="1"/>
      <dgm:spPr/>
      <dgm:t>
        <a:bodyPr/>
        <a:lstStyle/>
        <a:p>
          <a:r>
            <a:rPr lang="cs-CZ" sz="1400" dirty="0"/>
            <a:t>Sociální pracovnice, další odborný pracovník pro rodinné poradenství </a:t>
          </a:r>
          <a:r>
            <a:rPr lang="cs-CZ" sz="1400" dirty="0" err="1"/>
            <a:t>Mgr.Jana</a:t>
          </a:r>
          <a:r>
            <a:rPr lang="cs-CZ" sz="1400" dirty="0"/>
            <a:t> Mikásková </a:t>
          </a:r>
        </a:p>
      </dgm:t>
    </dgm:pt>
    <dgm:pt modelId="{102678EA-4453-4AD8-8D9D-16D5EC5F55E5}" type="parTrans" cxnId="{77A99098-6C7A-496E-8C4C-B55E400525D3}">
      <dgm:prSet/>
      <dgm:spPr/>
      <dgm:t>
        <a:bodyPr/>
        <a:lstStyle/>
        <a:p>
          <a:endParaRPr lang="cs-CZ"/>
        </a:p>
      </dgm:t>
    </dgm:pt>
    <dgm:pt modelId="{9C733828-4CE7-4CE4-B892-9ADEF5A1BDD1}" type="sibTrans" cxnId="{77A99098-6C7A-496E-8C4C-B55E400525D3}">
      <dgm:prSet/>
      <dgm:spPr/>
      <dgm:t>
        <a:bodyPr/>
        <a:lstStyle/>
        <a:p>
          <a:endParaRPr lang="cs-CZ"/>
        </a:p>
      </dgm:t>
    </dgm:pt>
    <dgm:pt modelId="{44974478-223A-4494-8BFD-491AF17BCFA7}" type="asst">
      <dgm:prSet phldrT="[Text]" custT="1"/>
      <dgm:spPr/>
      <dgm:t>
        <a:bodyPr/>
        <a:lstStyle/>
        <a:p>
          <a:r>
            <a:rPr lang="cs-CZ" sz="1400" dirty="0"/>
            <a:t>Rodinný poradce,            Mgr. Martin Kracík</a:t>
          </a:r>
        </a:p>
      </dgm:t>
    </dgm:pt>
    <dgm:pt modelId="{9D2EB6D1-1A75-4D72-B33E-0DAA210F259D}" type="parTrans" cxnId="{09B21AAB-5286-4415-BCC6-5593BA8A502F}">
      <dgm:prSet/>
      <dgm:spPr/>
      <dgm:t>
        <a:bodyPr/>
        <a:lstStyle/>
        <a:p>
          <a:endParaRPr lang="cs-CZ"/>
        </a:p>
      </dgm:t>
    </dgm:pt>
    <dgm:pt modelId="{54482AAE-41B2-48F4-861F-FC935EEAE264}" type="sibTrans" cxnId="{09B21AAB-5286-4415-BCC6-5593BA8A502F}">
      <dgm:prSet/>
      <dgm:spPr/>
      <dgm:t>
        <a:bodyPr/>
        <a:lstStyle/>
        <a:p>
          <a:endParaRPr lang="cs-CZ"/>
        </a:p>
      </dgm:t>
    </dgm:pt>
    <dgm:pt modelId="{CEFD1A91-56E5-463B-8A35-2EDC08AD519A}">
      <dgm:prSet custT="1"/>
      <dgm:spPr/>
      <dgm:t>
        <a:bodyPr/>
        <a:lstStyle/>
        <a:p>
          <a:r>
            <a:rPr lang="cs-CZ" sz="1400" b="0" dirty="0"/>
            <a:t>Další odborný pracovník pro rodinné poradenství, Mgr. Jitka Chalupníková</a:t>
          </a:r>
        </a:p>
      </dgm:t>
    </dgm:pt>
    <dgm:pt modelId="{FAE0C6C3-5422-4240-ADD1-49B66F0AE231}" type="parTrans" cxnId="{E398CB92-75EC-4B82-8C25-78909A8D751B}">
      <dgm:prSet/>
      <dgm:spPr/>
      <dgm:t>
        <a:bodyPr/>
        <a:lstStyle/>
        <a:p>
          <a:endParaRPr lang="cs-CZ"/>
        </a:p>
      </dgm:t>
    </dgm:pt>
    <dgm:pt modelId="{CFF8595A-694D-4E72-A9C5-EB021D6716C4}" type="sibTrans" cxnId="{E398CB92-75EC-4B82-8C25-78909A8D751B}">
      <dgm:prSet/>
      <dgm:spPr/>
      <dgm:t>
        <a:bodyPr/>
        <a:lstStyle/>
        <a:p>
          <a:endParaRPr lang="cs-CZ"/>
        </a:p>
      </dgm:t>
    </dgm:pt>
    <dgm:pt modelId="{664B6DE7-8C54-41F1-A338-EDAB596C7715}">
      <dgm:prSet custT="1"/>
      <dgm:spPr/>
      <dgm:t>
        <a:bodyPr/>
        <a:lstStyle/>
        <a:p>
          <a:r>
            <a:rPr lang="cs-CZ" sz="1400" dirty="0"/>
            <a:t>Rodinný poradce, psycholog</a:t>
          </a:r>
          <a:br>
            <a:rPr lang="cs-CZ" sz="1400" dirty="0"/>
          </a:br>
          <a:r>
            <a:rPr lang="cs-CZ" sz="1400" dirty="0"/>
            <a:t>PhDr. Eva Březinová</a:t>
          </a:r>
        </a:p>
      </dgm:t>
    </dgm:pt>
    <dgm:pt modelId="{0830ACBD-75BA-4686-A529-1109A7A86D7E}" type="parTrans" cxnId="{5F83EC8E-5060-418E-AB59-781C4DFE25F5}">
      <dgm:prSet/>
      <dgm:spPr/>
      <dgm:t>
        <a:bodyPr/>
        <a:lstStyle/>
        <a:p>
          <a:endParaRPr lang="cs-CZ"/>
        </a:p>
      </dgm:t>
    </dgm:pt>
    <dgm:pt modelId="{E43D0477-60A9-4565-9F7C-49CA7EEE88A4}" type="sibTrans" cxnId="{5F83EC8E-5060-418E-AB59-781C4DFE25F5}">
      <dgm:prSet/>
      <dgm:spPr/>
      <dgm:t>
        <a:bodyPr/>
        <a:lstStyle/>
        <a:p>
          <a:endParaRPr lang="cs-CZ"/>
        </a:p>
      </dgm:t>
    </dgm:pt>
    <dgm:pt modelId="{0ABC5A15-04C3-4ADF-B12B-1802CC4B406A}">
      <dgm:prSet/>
      <dgm:spPr/>
      <dgm:t>
        <a:bodyPr/>
        <a:lstStyle/>
        <a:p>
          <a:r>
            <a:rPr lang="cs-CZ" b="0" dirty="0"/>
            <a:t>Další odborný pracovník pro rodinné poradenství Ing. Tomáš </a:t>
          </a:r>
          <a:r>
            <a:rPr lang="cs-CZ" b="0" dirty="0" err="1"/>
            <a:t>Hawel</a:t>
          </a:r>
          <a:endParaRPr lang="cs-CZ" b="0" dirty="0"/>
        </a:p>
      </dgm:t>
    </dgm:pt>
    <dgm:pt modelId="{8C38BF83-D608-49CD-AB93-6491E02BD73E}" type="parTrans" cxnId="{4B30A79F-846B-4D5D-AEB5-7DD4B6F269B2}">
      <dgm:prSet/>
      <dgm:spPr/>
      <dgm:t>
        <a:bodyPr/>
        <a:lstStyle/>
        <a:p>
          <a:endParaRPr lang="cs-CZ"/>
        </a:p>
      </dgm:t>
    </dgm:pt>
    <dgm:pt modelId="{F08D5A24-D565-4FD1-884A-70AE954E1F35}" type="sibTrans" cxnId="{4B30A79F-846B-4D5D-AEB5-7DD4B6F269B2}">
      <dgm:prSet/>
      <dgm:spPr/>
      <dgm:t>
        <a:bodyPr/>
        <a:lstStyle/>
        <a:p>
          <a:endParaRPr lang="cs-CZ"/>
        </a:p>
      </dgm:t>
    </dgm:pt>
    <dgm:pt modelId="{4FD8D423-4096-4ADE-BF46-6E18828AD88C}">
      <dgm:prSet/>
      <dgm:spPr/>
      <dgm:t>
        <a:bodyPr/>
        <a:lstStyle/>
        <a:p>
          <a:r>
            <a:rPr lang="cs-CZ" b="0" dirty="0"/>
            <a:t>Další odborný pracovník pro rodinné poradenství Mgr. Anna Krchňavá</a:t>
          </a:r>
        </a:p>
      </dgm:t>
    </dgm:pt>
    <dgm:pt modelId="{4240CA96-87CE-46EF-A992-7E0DCE288CD7}" type="parTrans" cxnId="{C2B11323-A076-4AB6-9AF4-51497EF53AAB}">
      <dgm:prSet/>
      <dgm:spPr/>
      <dgm:t>
        <a:bodyPr/>
        <a:lstStyle/>
        <a:p>
          <a:endParaRPr lang="cs-CZ"/>
        </a:p>
      </dgm:t>
    </dgm:pt>
    <dgm:pt modelId="{35F93C55-CE05-400C-B20B-D213B9CE8F43}" type="sibTrans" cxnId="{C2B11323-A076-4AB6-9AF4-51497EF53AAB}">
      <dgm:prSet/>
      <dgm:spPr/>
      <dgm:t>
        <a:bodyPr/>
        <a:lstStyle/>
        <a:p>
          <a:endParaRPr lang="cs-CZ"/>
        </a:p>
      </dgm:t>
    </dgm:pt>
    <dgm:pt modelId="{487131D4-E29B-4421-B97F-4C7C532C71E9}">
      <dgm:prSet/>
      <dgm:spPr/>
      <dgm:t>
        <a:bodyPr/>
        <a:lstStyle/>
        <a:p>
          <a:r>
            <a:rPr lang="cs-CZ" b="0" dirty="0"/>
            <a:t>Psycholožka pro ukrajinsky a rusky mluvící občany </a:t>
          </a:r>
          <a:r>
            <a:rPr lang="cs-CZ" b="0" dirty="0" err="1"/>
            <a:t>Olena</a:t>
          </a:r>
          <a:r>
            <a:rPr lang="cs-CZ" b="0" dirty="0"/>
            <a:t> </a:t>
          </a:r>
          <a:r>
            <a:rPr lang="cs-CZ" b="0" dirty="0" err="1"/>
            <a:t>Vandysheva</a:t>
          </a:r>
          <a:endParaRPr lang="cs-CZ" b="0" dirty="0"/>
        </a:p>
      </dgm:t>
    </dgm:pt>
    <dgm:pt modelId="{D348690F-6210-4872-9E8E-367B269EF051}" type="parTrans" cxnId="{12AE01B1-1C1B-410F-851A-C152BC1E1366}">
      <dgm:prSet/>
      <dgm:spPr/>
      <dgm:t>
        <a:bodyPr/>
        <a:lstStyle/>
        <a:p>
          <a:endParaRPr lang="cs-CZ"/>
        </a:p>
      </dgm:t>
    </dgm:pt>
    <dgm:pt modelId="{D43929C2-3536-4C4D-A7C1-8035040E163D}" type="sibTrans" cxnId="{12AE01B1-1C1B-410F-851A-C152BC1E1366}">
      <dgm:prSet/>
      <dgm:spPr/>
      <dgm:t>
        <a:bodyPr/>
        <a:lstStyle/>
        <a:p>
          <a:endParaRPr lang="cs-CZ"/>
        </a:p>
      </dgm:t>
    </dgm:pt>
    <dgm:pt modelId="{E258B489-D3D5-4F83-A881-E016978487B4}" type="pres">
      <dgm:prSet presAssocID="{90B22A35-F3DB-4288-A8F6-508D3FE6A4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E51206-CD06-4F13-81A0-2ED04CB7B5ED}" type="pres">
      <dgm:prSet presAssocID="{132CFB4C-8E10-424E-B945-CD709453FB8D}" presName="hierRoot1" presStyleCnt="0"/>
      <dgm:spPr/>
    </dgm:pt>
    <dgm:pt modelId="{637BA73E-F951-4749-B3DE-945074ED6BCF}" type="pres">
      <dgm:prSet presAssocID="{132CFB4C-8E10-424E-B945-CD709453FB8D}" presName="composite" presStyleCnt="0"/>
      <dgm:spPr/>
    </dgm:pt>
    <dgm:pt modelId="{23F4334F-73F1-485D-AE23-88E9B46CE683}" type="pres">
      <dgm:prSet presAssocID="{132CFB4C-8E10-424E-B945-CD709453FB8D}" presName="background" presStyleLbl="node0" presStyleIdx="0" presStyleCnt="4"/>
      <dgm:spPr/>
    </dgm:pt>
    <dgm:pt modelId="{D0E8BED5-77A7-4E61-805E-CF02325F6737}" type="pres">
      <dgm:prSet presAssocID="{132CFB4C-8E10-424E-B945-CD709453FB8D}" presName="text" presStyleLbl="fgAcc0" presStyleIdx="0" presStyleCnt="4" custScaleX="105304" custScaleY="119690" custLinFactNeighborX="-10817" custLinFactNeighborY="-87444">
        <dgm:presLayoutVars>
          <dgm:chPref val="3"/>
        </dgm:presLayoutVars>
      </dgm:prSet>
      <dgm:spPr/>
    </dgm:pt>
    <dgm:pt modelId="{37A6D030-600A-44AC-BD10-5D6B2A317ED3}" type="pres">
      <dgm:prSet presAssocID="{132CFB4C-8E10-424E-B945-CD709453FB8D}" presName="hierChild2" presStyleCnt="0"/>
      <dgm:spPr/>
    </dgm:pt>
    <dgm:pt modelId="{F096A076-0D1A-49A2-A665-DD685F892FE3}" type="pres">
      <dgm:prSet presAssocID="{76DA4EE6-E891-4BB1-A790-30E7722887AE}" presName="Name10" presStyleLbl="parChTrans1D2" presStyleIdx="0" presStyleCnt="5"/>
      <dgm:spPr/>
    </dgm:pt>
    <dgm:pt modelId="{990FD42B-63EF-42BD-9A48-357D5875BC85}" type="pres">
      <dgm:prSet presAssocID="{CED26CCF-AB69-48DE-824C-B078403A3611}" presName="hierRoot2" presStyleCnt="0"/>
      <dgm:spPr/>
    </dgm:pt>
    <dgm:pt modelId="{DF2C0920-D2C2-49C1-8830-F90EE224CBF8}" type="pres">
      <dgm:prSet presAssocID="{CED26CCF-AB69-48DE-824C-B078403A3611}" presName="composite2" presStyleCnt="0"/>
      <dgm:spPr/>
    </dgm:pt>
    <dgm:pt modelId="{0E905BC1-9CBE-4C16-A319-42D39F89735C}" type="pres">
      <dgm:prSet presAssocID="{CED26CCF-AB69-48DE-824C-B078403A3611}" presName="background2" presStyleLbl="asst1" presStyleIdx="0" presStyleCnt="3"/>
      <dgm:spPr/>
    </dgm:pt>
    <dgm:pt modelId="{84F62016-F339-40D6-9E03-99CC78EA6593}" type="pres">
      <dgm:prSet presAssocID="{CED26CCF-AB69-48DE-824C-B078403A3611}" presName="text2" presStyleLbl="fgAcc2" presStyleIdx="0" presStyleCnt="5" custScaleX="97120" custScaleY="137528" custLinFactNeighborX="-3301" custLinFactNeighborY="35220">
        <dgm:presLayoutVars>
          <dgm:chPref val="3"/>
        </dgm:presLayoutVars>
      </dgm:prSet>
      <dgm:spPr/>
    </dgm:pt>
    <dgm:pt modelId="{507FC24D-65F4-461F-866A-D8EE3C6E16E8}" type="pres">
      <dgm:prSet presAssocID="{CED26CCF-AB69-48DE-824C-B078403A3611}" presName="hierChild3" presStyleCnt="0"/>
      <dgm:spPr/>
    </dgm:pt>
    <dgm:pt modelId="{53DBE187-76AA-4C9A-890F-82CBC0713C36}" type="pres">
      <dgm:prSet presAssocID="{9D2EB6D1-1A75-4D72-B33E-0DAA210F259D}" presName="Name10" presStyleLbl="parChTrans1D2" presStyleIdx="1" presStyleCnt="5"/>
      <dgm:spPr/>
    </dgm:pt>
    <dgm:pt modelId="{2A54B0FC-50E2-4F4C-B094-1B2ECCAA1F22}" type="pres">
      <dgm:prSet presAssocID="{44974478-223A-4494-8BFD-491AF17BCFA7}" presName="hierRoot2" presStyleCnt="0"/>
      <dgm:spPr/>
    </dgm:pt>
    <dgm:pt modelId="{C6A38D47-257D-457C-8E83-2CA773A23962}" type="pres">
      <dgm:prSet presAssocID="{44974478-223A-4494-8BFD-491AF17BCFA7}" presName="composite2" presStyleCnt="0"/>
      <dgm:spPr/>
    </dgm:pt>
    <dgm:pt modelId="{F0B2415B-898B-4DC6-888A-0E2B13B41553}" type="pres">
      <dgm:prSet presAssocID="{44974478-223A-4494-8BFD-491AF17BCFA7}" presName="background2" presStyleLbl="asst1" presStyleIdx="1" presStyleCnt="3"/>
      <dgm:spPr/>
    </dgm:pt>
    <dgm:pt modelId="{F0BD2611-31F6-42DB-932A-BABDC8DE62FE}" type="pres">
      <dgm:prSet presAssocID="{44974478-223A-4494-8BFD-491AF17BCFA7}" presName="text2" presStyleLbl="fgAcc2" presStyleIdx="1" presStyleCnt="5" custScaleX="94366" custScaleY="135295" custLinFactNeighborX="-4868" custLinFactNeighborY="37050">
        <dgm:presLayoutVars>
          <dgm:chPref val="3"/>
        </dgm:presLayoutVars>
      </dgm:prSet>
      <dgm:spPr/>
    </dgm:pt>
    <dgm:pt modelId="{1F1757ED-6763-4C71-BB7D-A5A8F2FC42FC}" type="pres">
      <dgm:prSet presAssocID="{44974478-223A-4494-8BFD-491AF17BCFA7}" presName="hierChild3" presStyleCnt="0"/>
      <dgm:spPr/>
    </dgm:pt>
    <dgm:pt modelId="{B1165BCD-18C0-4871-BB07-34C464444BDE}" type="pres">
      <dgm:prSet presAssocID="{0830ACBD-75BA-4686-A529-1109A7A86D7E}" presName="Name10" presStyleLbl="parChTrans1D2" presStyleIdx="2" presStyleCnt="5"/>
      <dgm:spPr/>
    </dgm:pt>
    <dgm:pt modelId="{605EB04E-E443-4230-BEAF-3B343454F3BC}" type="pres">
      <dgm:prSet presAssocID="{664B6DE7-8C54-41F1-A338-EDAB596C7715}" presName="hierRoot2" presStyleCnt="0"/>
      <dgm:spPr/>
    </dgm:pt>
    <dgm:pt modelId="{20CE3471-6C2E-4795-971D-8B151EC80B55}" type="pres">
      <dgm:prSet presAssocID="{664B6DE7-8C54-41F1-A338-EDAB596C7715}" presName="composite2" presStyleCnt="0"/>
      <dgm:spPr/>
    </dgm:pt>
    <dgm:pt modelId="{0CEB5075-FCC1-4F68-8311-18F8F530B867}" type="pres">
      <dgm:prSet presAssocID="{664B6DE7-8C54-41F1-A338-EDAB596C7715}" presName="background2" presStyleLbl="node2" presStyleIdx="0" presStyleCnt="2"/>
      <dgm:spPr/>
    </dgm:pt>
    <dgm:pt modelId="{52A315CA-3C52-4420-831F-A0D6614EFCD9}" type="pres">
      <dgm:prSet presAssocID="{664B6DE7-8C54-41F1-A338-EDAB596C7715}" presName="text2" presStyleLbl="fgAcc2" presStyleIdx="2" presStyleCnt="5" custScaleX="92129" custScaleY="135826" custLinFactNeighborX="-5221" custLinFactNeighborY="37588">
        <dgm:presLayoutVars>
          <dgm:chPref val="3"/>
        </dgm:presLayoutVars>
      </dgm:prSet>
      <dgm:spPr/>
    </dgm:pt>
    <dgm:pt modelId="{6D2EDBD1-8D5E-4D1D-A722-D2008A2AFEB0}" type="pres">
      <dgm:prSet presAssocID="{664B6DE7-8C54-41F1-A338-EDAB596C7715}" presName="hierChild3" presStyleCnt="0"/>
      <dgm:spPr/>
    </dgm:pt>
    <dgm:pt modelId="{A0D23D2A-4007-4A76-AEF2-7D8C3264DE77}" type="pres">
      <dgm:prSet presAssocID="{FAE0C6C3-5422-4240-ADD1-49B66F0AE231}" presName="Name10" presStyleLbl="parChTrans1D2" presStyleIdx="3" presStyleCnt="5"/>
      <dgm:spPr/>
    </dgm:pt>
    <dgm:pt modelId="{B555E4E0-E9D8-4C87-AFB7-15D50E4F61A0}" type="pres">
      <dgm:prSet presAssocID="{CEFD1A91-56E5-463B-8A35-2EDC08AD519A}" presName="hierRoot2" presStyleCnt="0"/>
      <dgm:spPr/>
    </dgm:pt>
    <dgm:pt modelId="{71A1DB3D-17CA-4A49-9ACC-65B71E1313EA}" type="pres">
      <dgm:prSet presAssocID="{CEFD1A91-56E5-463B-8A35-2EDC08AD519A}" presName="composite2" presStyleCnt="0"/>
      <dgm:spPr/>
    </dgm:pt>
    <dgm:pt modelId="{3BE24C09-B9B7-494C-A49A-84042DFC7D56}" type="pres">
      <dgm:prSet presAssocID="{CEFD1A91-56E5-463B-8A35-2EDC08AD519A}" presName="background2" presStyleLbl="node2" presStyleIdx="1" presStyleCnt="2"/>
      <dgm:spPr/>
    </dgm:pt>
    <dgm:pt modelId="{B4947122-20B1-47CB-AB97-3ABDA8003E55}" type="pres">
      <dgm:prSet presAssocID="{CEFD1A91-56E5-463B-8A35-2EDC08AD519A}" presName="text2" presStyleLbl="fgAcc2" presStyleIdx="3" presStyleCnt="5" custScaleX="91905" custScaleY="138272" custLinFactNeighborX="-4026" custLinFactNeighborY="38039">
        <dgm:presLayoutVars>
          <dgm:chPref val="3"/>
        </dgm:presLayoutVars>
      </dgm:prSet>
      <dgm:spPr/>
    </dgm:pt>
    <dgm:pt modelId="{C31F8AD6-845F-445D-82B5-A1F8D2CA45AF}" type="pres">
      <dgm:prSet presAssocID="{CEFD1A91-56E5-463B-8A35-2EDC08AD519A}" presName="hierChild3" presStyleCnt="0"/>
      <dgm:spPr/>
    </dgm:pt>
    <dgm:pt modelId="{6C4F05EE-1EA5-4D19-87C9-31384D0037E4}" type="pres">
      <dgm:prSet presAssocID="{102678EA-4453-4AD8-8D9D-16D5EC5F55E5}" presName="Name10" presStyleLbl="parChTrans1D2" presStyleIdx="4" presStyleCnt="5"/>
      <dgm:spPr/>
    </dgm:pt>
    <dgm:pt modelId="{C12C073F-6BD9-48E3-BFE4-AA47D4671BCD}" type="pres">
      <dgm:prSet presAssocID="{AD4A9B01-8CD7-4F8D-B1B7-1EAB7C9F3BB4}" presName="hierRoot2" presStyleCnt="0"/>
      <dgm:spPr/>
    </dgm:pt>
    <dgm:pt modelId="{7547E765-598F-4A28-BABE-CFC51812F7CE}" type="pres">
      <dgm:prSet presAssocID="{AD4A9B01-8CD7-4F8D-B1B7-1EAB7C9F3BB4}" presName="composite2" presStyleCnt="0"/>
      <dgm:spPr/>
    </dgm:pt>
    <dgm:pt modelId="{C186167D-DDA1-41BC-8387-5E7876E39FCA}" type="pres">
      <dgm:prSet presAssocID="{AD4A9B01-8CD7-4F8D-B1B7-1EAB7C9F3BB4}" presName="background2" presStyleLbl="asst1" presStyleIdx="2" presStyleCnt="3"/>
      <dgm:spPr/>
    </dgm:pt>
    <dgm:pt modelId="{6B4F9515-0002-4F8E-A181-3EF2E5C2D39A}" type="pres">
      <dgm:prSet presAssocID="{AD4A9B01-8CD7-4F8D-B1B7-1EAB7C9F3BB4}" presName="text2" presStyleLbl="fgAcc2" presStyleIdx="4" presStyleCnt="5" custScaleX="93633" custScaleY="134059" custLinFactNeighborX="-4882" custLinFactNeighborY="35881">
        <dgm:presLayoutVars>
          <dgm:chPref val="3"/>
        </dgm:presLayoutVars>
      </dgm:prSet>
      <dgm:spPr/>
    </dgm:pt>
    <dgm:pt modelId="{BFD4DEFF-0846-4964-A6CC-D660AF5DF3CD}" type="pres">
      <dgm:prSet presAssocID="{AD4A9B01-8CD7-4F8D-B1B7-1EAB7C9F3BB4}" presName="hierChild3" presStyleCnt="0"/>
      <dgm:spPr/>
    </dgm:pt>
    <dgm:pt modelId="{7E84BBEC-A461-4F02-9B43-5BF1BAFC5A97}" type="pres">
      <dgm:prSet presAssocID="{0ABC5A15-04C3-4ADF-B12B-1802CC4B406A}" presName="hierRoot1" presStyleCnt="0"/>
      <dgm:spPr/>
    </dgm:pt>
    <dgm:pt modelId="{9062A8A0-EB30-4936-92D7-5E35E767C5EB}" type="pres">
      <dgm:prSet presAssocID="{0ABC5A15-04C3-4ADF-B12B-1802CC4B406A}" presName="composite" presStyleCnt="0"/>
      <dgm:spPr/>
    </dgm:pt>
    <dgm:pt modelId="{403D8237-310A-4366-82E6-9E830E9CC222}" type="pres">
      <dgm:prSet presAssocID="{0ABC5A15-04C3-4ADF-B12B-1802CC4B406A}" presName="background" presStyleLbl="node0" presStyleIdx="1" presStyleCnt="4"/>
      <dgm:spPr/>
    </dgm:pt>
    <dgm:pt modelId="{9754A997-A429-4E06-A83C-ABAD0A2CACEF}" type="pres">
      <dgm:prSet presAssocID="{0ABC5A15-04C3-4ADF-B12B-1802CC4B406A}" presName="text" presStyleLbl="fgAcc0" presStyleIdx="1" presStyleCnt="4" custScaleX="83718" custScaleY="138272" custLinFactX="-200000" custLinFactNeighborX="-209294" custLinFactNeighborY="27276">
        <dgm:presLayoutVars>
          <dgm:chPref val="3"/>
        </dgm:presLayoutVars>
      </dgm:prSet>
      <dgm:spPr/>
    </dgm:pt>
    <dgm:pt modelId="{60C8259E-D95C-4D33-8941-2388E18488B8}" type="pres">
      <dgm:prSet presAssocID="{0ABC5A15-04C3-4ADF-B12B-1802CC4B406A}" presName="hierChild2" presStyleCnt="0"/>
      <dgm:spPr/>
    </dgm:pt>
    <dgm:pt modelId="{21DA651E-C7F6-4A58-AE17-27598335431B}" type="pres">
      <dgm:prSet presAssocID="{4FD8D423-4096-4ADE-BF46-6E18828AD88C}" presName="hierRoot1" presStyleCnt="0"/>
      <dgm:spPr/>
    </dgm:pt>
    <dgm:pt modelId="{667C8779-0620-498C-AA4B-8E760E1E9F2B}" type="pres">
      <dgm:prSet presAssocID="{4FD8D423-4096-4ADE-BF46-6E18828AD88C}" presName="composite" presStyleCnt="0"/>
      <dgm:spPr/>
    </dgm:pt>
    <dgm:pt modelId="{F3DFD657-F556-46A6-9989-9BCE53C203AA}" type="pres">
      <dgm:prSet presAssocID="{4FD8D423-4096-4ADE-BF46-6E18828AD88C}" presName="background" presStyleLbl="node0" presStyleIdx="2" presStyleCnt="4"/>
      <dgm:spPr/>
    </dgm:pt>
    <dgm:pt modelId="{88901534-82CC-4766-B5BA-B54AD338F412}" type="pres">
      <dgm:prSet presAssocID="{4FD8D423-4096-4ADE-BF46-6E18828AD88C}" presName="text" presStyleLbl="fgAcc0" presStyleIdx="2" presStyleCnt="4" custScaleX="90596" custScaleY="138272" custLinFactNeighborX="42689" custLinFactNeighborY="45881">
        <dgm:presLayoutVars>
          <dgm:chPref val="3"/>
        </dgm:presLayoutVars>
      </dgm:prSet>
      <dgm:spPr/>
    </dgm:pt>
    <dgm:pt modelId="{E67C1AF5-25C2-4E45-8356-EBC816BD91E4}" type="pres">
      <dgm:prSet presAssocID="{4FD8D423-4096-4ADE-BF46-6E18828AD88C}" presName="hierChild2" presStyleCnt="0"/>
      <dgm:spPr/>
    </dgm:pt>
    <dgm:pt modelId="{39B10653-27BC-4EA8-97C1-483853A0BD6E}" type="pres">
      <dgm:prSet presAssocID="{487131D4-E29B-4421-B97F-4C7C532C71E9}" presName="hierRoot1" presStyleCnt="0"/>
      <dgm:spPr/>
    </dgm:pt>
    <dgm:pt modelId="{74FD2BA0-7C67-4A0A-AF93-23533DCEF11A}" type="pres">
      <dgm:prSet presAssocID="{487131D4-E29B-4421-B97F-4C7C532C71E9}" presName="composite" presStyleCnt="0"/>
      <dgm:spPr/>
    </dgm:pt>
    <dgm:pt modelId="{72E07509-ED35-412D-B523-06E0E9E4EF5E}" type="pres">
      <dgm:prSet presAssocID="{487131D4-E29B-4421-B97F-4C7C532C71E9}" presName="background" presStyleLbl="node0" presStyleIdx="3" presStyleCnt="4"/>
      <dgm:spPr/>
    </dgm:pt>
    <dgm:pt modelId="{74C671ED-D928-4232-B44F-FD6A35D7B8C5}" type="pres">
      <dgm:prSet presAssocID="{487131D4-E29B-4421-B97F-4C7C532C71E9}" presName="text" presStyleLbl="fgAcc0" presStyleIdx="3" presStyleCnt="4" custScaleY="118372" custLinFactY="100000" custLinFactNeighborX="-1855" custLinFactNeighborY="105116">
        <dgm:presLayoutVars>
          <dgm:chPref val="3"/>
        </dgm:presLayoutVars>
      </dgm:prSet>
      <dgm:spPr/>
    </dgm:pt>
    <dgm:pt modelId="{820CA4D2-6EC4-44D2-B144-248940F11871}" type="pres">
      <dgm:prSet presAssocID="{487131D4-E29B-4421-B97F-4C7C532C71E9}" presName="hierChild2" presStyleCnt="0"/>
      <dgm:spPr/>
    </dgm:pt>
  </dgm:ptLst>
  <dgm:cxnLst>
    <dgm:cxn modelId="{2BD04913-C843-4362-9F9D-B468E993BF16}" type="presOf" srcId="{102678EA-4453-4AD8-8D9D-16D5EC5F55E5}" destId="{6C4F05EE-1EA5-4D19-87C9-31384D0037E4}" srcOrd="0" destOrd="0" presId="urn:microsoft.com/office/officeart/2005/8/layout/hierarchy1"/>
    <dgm:cxn modelId="{9D047418-594A-493A-A595-DE989A420225}" type="presOf" srcId="{76DA4EE6-E891-4BB1-A790-30E7722887AE}" destId="{F096A076-0D1A-49A2-A665-DD685F892FE3}" srcOrd="0" destOrd="0" presId="urn:microsoft.com/office/officeart/2005/8/layout/hierarchy1"/>
    <dgm:cxn modelId="{844B941B-EEBE-4409-8803-89B95BC2B1CF}" type="presOf" srcId="{FAE0C6C3-5422-4240-ADD1-49B66F0AE231}" destId="{A0D23D2A-4007-4A76-AEF2-7D8C3264DE77}" srcOrd="0" destOrd="0" presId="urn:microsoft.com/office/officeart/2005/8/layout/hierarchy1"/>
    <dgm:cxn modelId="{FDB77F1F-B542-489A-962D-0F64F119CF47}" srcId="{90B22A35-F3DB-4288-A8F6-508D3FE6A487}" destId="{132CFB4C-8E10-424E-B945-CD709453FB8D}" srcOrd="0" destOrd="0" parTransId="{58E4F6F8-E1BF-42A6-A811-11A25AF4A8B5}" sibTransId="{E3EDA6F1-ED1D-4B51-AA27-835C4EB5F318}"/>
    <dgm:cxn modelId="{C2B11323-A076-4AB6-9AF4-51497EF53AAB}" srcId="{90B22A35-F3DB-4288-A8F6-508D3FE6A487}" destId="{4FD8D423-4096-4ADE-BF46-6E18828AD88C}" srcOrd="2" destOrd="0" parTransId="{4240CA96-87CE-46EF-A992-7E0DCE288CD7}" sibTransId="{35F93C55-CE05-400C-B20B-D213B9CE8F43}"/>
    <dgm:cxn modelId="{B9DD413B-430E-4616-836A-803A899B1364}" type="presOf" srcId="{0ABC5A15-04C3-4ADF-B12B-1802CC4B406A}" destId="{9754A997-A429-4E06-A83C-ABAD0A2CACEF}" srcOrd="0" destOrd="0" presId="urn:microsoft.com/office/officeart/2005/8/layout/hierarchy1"/>
    <dgm:cxn modelId="{DAE10F5E-40B4-4845-B714-C0E2011F643E}" srcId="{132CFB4C-8E10-424E-B945-CD709453FB8D}" destId="{CED26CCF-AB69-48DE-824C-B078403A3611}" srcOrd="0" destOrd="0" parTransId="{76DA4EE6-E891-4BB1-A790-30E7722887AE}" sibTransId="{F1F553A4-8E31-4E8E-A1E9-915C81CDF9CA}"/>
    <dgm:cxn modelId="{D99CAD44-C5AC-4B55-8F3A-7CD9C618BF65}" type="presOf" srcId="{664B6DE7-8C54-41F1-A338-EDAB596C7715}" destId="{52A315CA-3C52-4420-831F-A0D6614EFCD9}" srcOrd="0" destOrd="0" presId="urn:microsoft.com/office/officeart/2005/8/layout/hierarchy1"/>
    <dgm:cxn modelId="{576C534E-3A6C-4CEC-A349-316B96D1A236}" type="presOf" srcId="{4FD8D423-4096-4ADE-BF46-6E18828AD88C}" destId="{88901534-82CC-4766-B5BA-B54AD338F412}" srcOrd="0" destOrd="0" presId="urn:microsoft.com/office/officeart/2005/8/layout/hierarchy1"/>
    <dgm:cxn modelId="{46596F8E-3F83-4DA0-A6AF-05F731C1392D}" type="presOf" srcId="{0830ACBD-75BA-4686-A529-1109A7A86D7E}" destId="{B1165BCD-18C0-4871-BB07-34C464444BDE}" srcOrd="0" destOrd="0" presId="urn:microsoft.com/office/officeart/2005/8/layout/hierarchy1"/>
    <dgm:cxn modelId="{5F83EC8E-5060-418E-AB59-781C4DFE25F5}" srcId="{132CFB4C-8E10-424E-B945-CD709453FB8D}" destId="{664B6DE7-8C54-41F1-A338-EDAB596C7715}" srcOrd="2" destOrd="0" parTransId="{0830ACBD-75BA-4686-A529-1109A7A86D7E}" sibTransId="{E43D0477-60A9-4565-9F7C-49CA7EEE88A4}"/>
    <dgm:cxn modelId="{E398CB92-75EC-4B82-8C25-78909A8D751B}" srcId="{132CFB4C-8E10-424E-B945-CD709453FB8D}" destId="{CEFD1A91-56E5-463B-8A35-2EDC08AD519A}" srcOrd="3" destOrd="0" parTransId="{FAE0C6C3-5422-4240-ADD1-49B66F0AE231}" sibTransId="{CFF8595A-694D-4E72-A9C5-EB021D6716C4}"/>
    <dgm:cxn modelId="{77A99098-6C7A-496E-8C4C-B55E400525D3}" srcId="{132CFB4C-8E10-424E-B945-CD709453FB8D}" destId="{AD4A9B01-8CD7-4F8D-B1B7-1EAB7C9F3BB4}" srcOrd="4" destOrd="0" parTransId="{102678EA-4453-4AD8-8D9D-16D5EC5F55E5}" sibTransId="{9C733828-4CE7-4CE4-B892-9ADEF5A1BDD1}"/>
    <dgm:cxn modelId="{EEFFA59C-381D-432E-ACB1-4F05D298C16C}" type="presOf" srcId="{90B22A35-F3DB-4288-A8F6-508D3FE6A487}" destId="{E258B489-D3D5-4F83-A881-E016978487B4}" srcOrd="0" destOrd="0" presId="urn:microsoft.com/office/officeart/2005/8/layout/hierarchy1"/>
    <dgm:cxn modelId="{4B30A79F-846B-4D5D-AEB5-7DD4B6F269B2}" srcId="{90B22A35-F3DB-4288-A8F6-508D3FE6A487}" destId="{0ABC5A15-04C3-4ADF-B12B-1802CC4B406A}" srcOrd="1" destOrd="0" parTransId="{8C38BF83-D608-49CD-AB93-6491E02BD73E}" sibTransId="{F08D5A24-D565-4FD1-884A-70AE954E1F35}"/>
    <dgm:cxn modelId="{09B21AAB-5286-4415-BCC6-5593BA8A502F}" srcId="{132CFB4C-8E10-424E-B945-CD709453FB8D}" destId="{44974478-223A-4494-8BFD-491AF17BCFA7}" srcOrd="1" destOrd="0" parTransId="{9D2EB6D1-1A75-4D72-B33E-0DAA210F259D}" sibTransId="{54482AAE-41B2-48F4-861F-FC935EEAE264}"/>
    <dgm:cxn modelId="{53940BAD-65C1-4AB7-A92A-E10CFEB9E733}" type="presOf" srcId="{9D2EB6D1-1A75-4D72-B33E-0DAA210F259D}" destId="{53DBE187-76AA-4C9A-890F-82CBC0713C36}" srcOrd="0" destOrd="0" presId="urn:microsoft.com/office/officeart/2005/8/layout/hierarchy1"/>
    <dgm:cxn modelId="{12AE01B1-1C1B-410F-851A-C152BC1E1366}" srcId="{90B22A35-F3DB-4288-A8F6-508D3FE6A487}" destId="{487131D4-E29B-4421-B97F-4C7C532C71E9}" srcOrd="3" destOrd="0" parTransId="{D348690F-6210-4872-9E8E-367B269EF051}" sibTransId="{D43929C2-3536-4C4D-A7C1-8035040E163D}"/>
    <dgm:cxn modelId="{369170BA-B240-43DF-A055-2867DFB969B1}" type="presOf" srcId="{487131D4-E29B-4421-B97F-4C7C532C71E9}" destId="{74C671ED-D928-4232-B44F-FD6A35D7B8C5}" srcOrd="0" destOrd="0" presId="urn:microsoft.com/office/officeart/2005/8/layout/hierarchy1"/>
    <dgm:cxn modelId="{DF57A3BA-D441-4E24-8869-DDB8291BA228}" type="presOf" srcId="{AD4A9B01-8CD7-4F8D-B1B7-1EAB7C9F3BB4}" destId="{6B4F9515-0002-4F8E-A181-3EF2E5C2D39A}" srcOrd="0" destOrd="0" presId="urn:microsoft.com/office/officeart/2005/8/layout/hierarchy1"/>
    <dgm:cxn modelId="{4D0BF9BB-F24C-4950-8B03-BA66A2AE5AC0}" type="presOf" srcId="{132CFB4C-8E10-424E-B945-CD709453FB8D}" destId="{D0E8BED5-77A7-4E61-805E-CF02325F6737}" srcOrd="0" destOrd="0" presId="urn:microsoft.com/office/officeart/2005/8/layout/hierarchy1"/>
    <dgm:cxn modelId="{B960D2CD-BC68-44A3-AE98-81E539AB3C1A}" type="presOf" srcId="{CEFD1A91-56E5-463B-8A35-2EDC08AD519A}" destId="{B4947122-20B1-47CB-AB97-3ABDA8003E55}" srcOrd="0" destOrd="0" presId="urn:microsoft.com/office/officeart/2005/8/layout/hierarchy1"/>
    <dgm:cxn modelId="{4FF870D4-634F-4226-9DDF-9D8C5298D6F8}" type="presOf" srcId="{44974478-223A-4494-8BFD-491AF17BCFA7}" destId="{F0BD2611-31F6-42DB-932A-BABDC8DE62FE}" srcOrd="0" destOrd="0" presId="urn:microsoft.com/office/officeart/2005/8/layout/hierarchy1"/>
    <dgm:cxn modelId="{C9CA1EEE-CA7C-4BC6-BA28-B6839DEE7A89}" type="presOf" srcId="{CED26CCF-AB69-48DE-824C-B078403A3611}" destId="{84F62016-F339-40D6-9E03-99CC78EA6593}" srcOrd="0" destOrd="0" presId="urn:microsoft.com/office/officeart/2005/8/layout/hierarchy1"/>
    <dgm:cxn modelId="{122FA6EE-3C63-4C49-B441-4A1A0CDCBE52}" type="presParOf" srcId="{E258B489-D3D5-4F83-A881-E016978487B4}" destId="{97E51206-CD06-4F13-81A0-2ED04CB7B5ED}" srcOrd="0" destOrd="0" presId="urn:microsoft.com/office/officeart/2005/8/layout/hierarchy1"/>
    <dgm:cxn modelId="{9DD7A8E3-EBE4-4FF8-A997-20BDB489A1A9}" type="presParOf" srcId="{97E51206-CD06-4F13-81A0-2ED04CB7B5ED}" destId="{637BA73E-F951-4749-B3DE-945074ED6BCF}" srcOrd="0" destOrd="0" presId="urn:microsoft.com/office/officeart/2005/8/layout/hierarchy1"/>
    <dgm:cxn modelId="{37CEE56B-332A-4757-8970-7EF1F88C2F66}" type="presParOf" srcId="{637BA73E-F951-4749-B3DE-945074ED6BCF}" destId="{23F4334F-73F1-485D-AE23-88E9B46CE683}" srcOrd="0" destOrd="0" presId="urn:microsoft.com/office/officeart/2005/8/layout/hierarchy1"/>
    <dgm:cxn modelId="{066BD669-C3C6-448C-9353-363F3F0197F9}" type="presParOf" srcId="{637BA73E-F951-4749-B3DE-945074ED6BCF}" destId="{D0E8BED5-77A7-4E61-805E-CF02325F6737}" srcOrd="1" destOrd="0" presId="urn:microsoft.com/office/officeart/2005/8/layout/hierarchy1"/>
    <dgm:cxn modelId="{19BC6AB4-CF01-4EAB-8B04-8E83827B02DC}" type="presParOf" srcId="{97E51206-CD06-4F13-81A0-2ED04CB7B5ED}" destId="{37A6D030-600A-44AC-BD10-5D6B2A317ED3}" srcOrd="1" destOrd="0" presId="urn:microsoft.com/office/officeart/2005/8/layout/hierarchy1"/>
    <dgm:cxn modelId="{EB18EF9C-8C9A-427A-91BB-772E8F96EF63}" type="presParOf" srcId="{37A6D030-600A-44AC-BD10-5D6B2A317ED3}" destId="{F096A076-0D1A-49A2-A665-DD685F892FE3}" srcOrd="0" destOrd="0" presId="urn:microsoft.com/office/officeart/2005/8/layout/hierarchy1"/>
    <dgm:cxn modelId="{D8A36D53-6DAC-4B91-BFBE-1C230E456282}" type="presParOf" srcId="{37A6D030-600A-44AC-BD10-5D6B2A317ED3}" destId="{990FD42B-63EF-42BD-9A48-357D5875BC85}" srcOrd="1" destOrd="0" presId="urn:microsoft.com/office/officeart/2005/8/layout/hierarchy1"/>
    <dgm:cxn modelId="{54BB650A-C0BE-4709-BF94-6D69FD34A76D}" type="presParOf" srcId="{990FD42B-63EF-42BD-9A48-357D5875BC85}" destId="{DF2C0920-D2C2-49C1-8830-F90EE224CBF8}" srcOrd="0" destOrd="0" presId="urn:microsoft.com/office/officeart/2005/8/layout/hierarchy1"/>
    <dgm:cxn modelId="{31EF1A8E-7F6F-4D45-9346-43F3A392AF78}" type="presParOf" srcId="{DF2C0920-D2C2-49C1-8830-F90EE224CBF8}" destId="{0E905BC1-9CBE-4C16-A319-42D39F89735C}" srcOrd="0" destOrd="0" presId="urn:microsoft.com/office/officeart/2005/8/layout/hierarchy1"/>
    <dgm:cxn modelId="{1C4F38D8-2E7D-4C12-92A3-1DE86982AECD}" type="presParOf" srcId="{DF2C0920-D2C2-49C1-8830-F90EE224CBF8}" destId="{84F62016-F339-40D6-9E03-99CC78EA6593}" srcOrd="1" destOrd="0" presId="urn:microsoft.com/office/officeart/2005/8/layout/hierarchy1"/>
    <dgm:cxn modelId="{C8926A90-CB6F-4C4B-BC1C-43FAEBD89295}" type="presParOf" srcId="{990FD42B-63EF-42BD-9A48-357D5875BC85}" destId="{507FC24D-65F4-461F-866A-D8EE3C6E16E8}" srcOrd="1" destOrd="0" presId="urn:microsoft.com/office/officeart/2005/8/layout/hierarchy1"/>
    <dgm:cxn modelId="{BCB27EDB-8AEA-4EEF-AFB5-8A0CAE03418D}" type="presParOf" srcId="{37A6D030-600A-44AC-BD10-5D6B2A317ED3}" destId="{53DBE187-76AA-4C9A-890F-82CBC0713C36}" srcOrd="2" destOrd="0" presId="urn:microsoft.com/office/officeart/2005/8/layout/hierarchy1"/>
    <dgm:cxn modelId="{0EF823C9-18AC-4F42-A77B-36D52EA6A5BE}" type="presParOf" srcId="{37A6D030-600A-44AC-BD10-5D6B2A317ED3}" destId="{2A54B0FC-50E2-4F4C-B094-1B2ECCAA1F22}" srcOrd="3" destOrd="0" presId="urn:microsoft.com/office/officeart/2005/8/layout/hierarchy1"/>
    <dgm:cxn modelId="{A9E609C5-AAC6-4796-ABEC-276859D0DA75}" type="presParOf" srcId="{2A54B0FC-50E2-4F4C-B094-1B2ECCAA1F22}" destId="{C6A38D47-257D-457C-8E83-2CA773A23962}" srcOrd="0" destOrd="0" presId="urn:microsoft.com/office/officeart/2005/8/layout/hierarchy1"/>
    <dgm:cxn modelId="{67EA155E-6460-48FD-A9BB-099E7016203E}" type="presParOf" srcId="{C6A38D47-257D-457C-8E83-2CA773A23962}" destId="{F0B2415B-898B-4DC6-888A-0E2B13B41553}" srcOrd="0" destOrd="0" presId="urn:microsoft.com/office/officeart/2005/8/layout/hierarchy1"/>
    <dgm:cxn modelId="{F79026C1-C06B-4915-8457-730D74BB0B74}" type="presParOf" srcId="{C6A38D47-257D-457C-8E83-2CA773A23962}" destId="{F0BD2611-31F6-42DB-932A-BABDC8DE62FE}" srcOrd="1" destOrd="0" presId="urn:microsoft.com/office/officeart/2005/8/layout/hierarchy1"/>
    <dgm:cxn modelId="{0471040F-7CC9-4640-B1E9-73EC3EF2B921}" type="presParOf" srcId="{2A54B0FC-50E2-4F4C-B094-1B2ECCAA1F22}" destId="{1F1757ED-6763-4C71-BB7D-A5A8F2FC42FC}" srcOrd="1" destOrd="0" presId="urn:microsoft.com/office/officeart/2005/8/layout/hierarchy1"/>
    <dgm:cxn modelId="{E77E8D03-E17C-4B00-8193-1359A8D7F566}" type="presParOf" srcId="{37A6D030-600A-44AC-BD10-5D6B2A317ED3}" destId="{B1165BCD-18C0-4871-BB07-34C464444BDE}" srcOrd="4" destOrd="0" presId="urn:microsoft.com/office/officeart/2005/8/layout/hierarchy1"/>
    <dgm:cxn modelId="{B328A69B-0B58-43AB-AB1E-10B6514A6243}" type="presParOf" srcId="{37A6D030-600A-44AC-BD10-5D6B2A317ED3}" destId="{605EB04E-E443-4230-BEAF-3B343454F3BC}" srcOrd="5" destOrd="0" presId="urn:microsoft.com/office/officeart/2005/8/layout/hierarchy1"/>
    <dgm:cxn modelId="{DB8A75C2-3B65-4A6F-9217-8AD9C323E2C8}" type="presParOf" srcId="{605EB04E-E443-4230-BEAF-3B343454F3BC}" destId="{20CE3471-6C2E-4795-971D-8B151EC80B55}" srcOrd="0" destOrd="0" presId="urn:microsoft.com/office/officeart/2005/8/layout/hierarchy1"/>
    <dgm:cxn modelId="{FF3E1336-FCC6-4B0E-B13B-B9E6753C7625}" type="presParOf" srcId="{20CE3471-6C2E-4795-971D-8B151EC80B55}" destId="{0CEB5075-FCC1-4F68-8311-18F8F530B867}" srcOrd="0" destOrd="0" presId="urn:microsoft.com/office/officeart/2005/8/layout/hierarchy1"/>
    <dgm:cxn modelId="{497ABB92-F0F5-42D7-821A-89D78C724517}" type="presParOf" srcId="{20CE3471-6C2E-4795-971D-8B151EC80B55}" destId="{52A315CA-3C52-4420-831F-A0D6614EFCD9}" srcOrd="1" destOrd="0" presId="urn:microsoft.com/office/officeart/2005/8/layout/hierarchy1"/>
    <dgm:cxn modelId="{8F232504-F7E0-465B-A5C1-86C745E9F05D}" type="presParOf" srcId="{605EB04E-E443-4230-BEAF-3B343454F3BC}" destId="{6D2EDBD1-8D5E-4D1D-A722-D2008A2AFEB0}" srcOrd="1" destOrd="0" presId="urn:microsoft.com/office/officeart/2005/8/layout/hierarchy1"/>
    <dgm:cxn modelId="{5FB541CB-7CB1-43C6-9D70-32662CD5BA12}" type="presParOf" srcId="{37A6D030-600A-44AC-BD10-5D6B2A317ED3}" destId="{A0D23D2A-4007-4A76-AEF2-7D8C3264DE77}" srcOrd="6" destOrd="0" presId="urn:microsoft.com/office/officeart/2005/8/layout/hierarchy1"/>
    <dgm:cxn modelId="{D0E26E91-99A8-469F-AC9E-345C9E1E819D}" type="presParOf" srcId="{37A6D030-600A-44AC-BD10-5D6B2A317ED3}" destId="{B555E4E0-E9D8-4C87-AFB7-15D50E4F61A0}" srcOrd="7" destOrd="0" presId="urn:microsoft.com/office/officeart/2005/8/layout/hierarchy1"/>
    <dgm:cxn modelId="{BB74E6B3-42BE-40E5-9F51-85FD4CA60788}" type="presParOf" srcId="{B555E4E0-E9D8-4C87-AFB7-15D50E4F61A0}" destId="{71A1DB3D-17CA-4A49-9ACC-65B71E1313EA}" srcOrd="0" destOrd="0" presId="urn:microsoft.com/office/officeart/2005/8/layout/hierarchy1"/>
    <dgm:cxn modelId="{FA053342-519C-4DB7-9F8B-F9363C7CA427}" type="presParOf" srcId="{71A1DB3D-17CA-4A49-9ACC-65B71E1313EA}" destId="{3BE24C09-B9B7-494C-A49A-84042DFC7D56}" srcOrd="0" destOrd="0" presId="urn:microsoft.com/office/officeart/2005/8/layout/hierarchy1"/>
    <dgm:cxn modelId="{ACEDB6ED-A158-4C77-9656-9C2DEEAD94C4}" type="presParOf" srcId="{71A1DB3D-17CA-4A49-9ACC-65B71E1313EA}" destId="{B4947122-20B1-47CB-AB97-3ABDA8003E55}" srcOrd="1" destOrd="0" presId="urn:microsoft.com/office/officeart/2005/8/layout/hierarchy1"/>
    <dgm:cxn modelId="{90D964C6-5971-4058-848A-63026CD9CA05}" type="presParOf" srcId="{B555E4E0-E9D8-4C87-AFB7-15D50E4F61A0}" destId="{C31F8AD6-845F-445D-82B5-A1F8D2CA45AF}" srcOrd="1" destOrd="0" presId="urn:microsoft.com/office/officeart/2005/8/layout/hierarchy1"/>
    <dgm:cxn modelId="{95EF27A4-D447-4E52-87E5-9305C755B46D}" type="presParOf" srcId="{37A6D030-600A-44AC-BD10-5D6B2A317ED3}" destId="{6C4F05EE-1EA5-4D19-87C9-31384D0037E4}" srcOrd="8" destOrd="0" presId="urn:microsoft.com/office/officeart/2005/8/layout/hierarchy1"/>
    <dgm:cxn modelId="{3AE77FDB-CFFC-4E07-8D14-C0398A66BDD9}" type="presParOf" srcId="{37A6D030-600A-44AC-BD10-5D6B2A317ED3}" destId="{C12C073F-6BD9-48E3-BFE4-AA47D4671BCD}" srcOrd="9" destOrd="0" presId="urn:microsoft.com/office/officeart/2005/8/layout/hierarchy1"/>
    <dgm:cxn modelId="{2AF8E940-EF27-44D7-8F76-34901C1BD86E}" type="presParOf" srcId="{C12C073F-6BD9-48E3-BFE4-AA47D4671BCD}" destId="{7547E765-598F-4A28-BABE-CFC51812F7CE}" srcOrd="0" destOrd="0" presId="urn:microsoft.com/office/officeart/2005/8/layout/hierarchy1"/>
    <dgm:cxn modelId="{BDBFF3B9-5227-4EC0-AF8A-B68DDD2C9B1B}" type="presParOf" srcId="{7547E765-598F-4A28-BABE-CFC51812F7CE}" destId="{C186167D-DDA1-41BC-8387-5E7876E39FCA}" srcOrd="0" destOrd="0" presId="urn:microsoft.com/office/officeart/2005/8/layout/hierarchy1"/>
    <dgm:cxn modelId="{BCC61302-7C45-4D2F-8F31-AAB3621F4563}" type="presParOf" srcId="{7547E765-598F-4A28-BABE-CFC51812F7CE}" destId="{6B4F9515-0002-4F8E-A181-3EF2E5C2D39A}" srcOrd="1" destOrd="0" presId="urn:microsoft.com/office/officeart/2005/8/layout/hierarchy1"/>
    <dgm:cxn modelId="{46AB35EC-548B-4308-B2CC-BA16D4F8C167}" type="presParOf" srcId="{C12C073F-6BD9-48E3-BFE4-AA47D4671BCD}" destId="{BFD4DEFF-0846-4964-A6CC-D660AF5DF3CD}" srcOrd="1" destOrd="0" presId="urn:microsoft.com/office/officeart/2005/8/layout/hierarchy1"/>
    <dgm:cxn modelId="{62B609F4-8910-4F2C-AED4-E8C0ACA8D2EE}" type="presParOf" srcId="{E258B489-D3D5-4F83-A881-E016978487B4}" destId="{7E84BBEC-A461-4F02-9B43-5BF1BAFC5A97}" srcOrd="1" destOrd="0" presId="urn:microsoft.com/office/officeart/2005/8/layout/hierarchy1"/>
    <dgm:cxn modelId="{FF263FC6-4FB6-460B-A6E0-5E463EF3D514}" type="presParOf" srcId="{7E84BBEC-A461-4F02-9B43-5BF1BAFC5A97}" destId="{9062A8A0-EB30-4936-92D7-5E35E767C5EB}" srcOrd="0" destOrd="0" presId="urn:microsoft.com/office/officeart/2005/8/layout/hierarchy1"/>
    <dgm:cxn modelId="{3F99E738-65F8-41F7-B67F-40560DDAE702}" type="presParOf" srcId="{9062A8A0-EB30-4936-92D7-5E35E767C5EB}" destId="{403D8237-310A-4366-82E6-9E830E9CC222}" srcOrd="0" destOrd="0" presId="urn:microsoft.com/office/officeart/2005/8/layout/hierarchy1"/>
    <dgm:cxn modelId="{B00E4B86-A4DE-4B21-B718-10D537A95792}" type="presParOf" srcId="{9062A8A0-EB30-4936-92D7-5E35E767C5EB}" destId="{9754A997-A429-4E06-A83C-ABAD0A2CACEF}" srcOrd="1" destOrd="0" presId="urn:microsoft.com/office/officeart/2005/8/layout/hierarchy1"/>
    <dgm:cxn modelId="{D6131CD0-A4DF-45C9-BC3E-CE9B6534B1FD}" type="presParOf" srcId="{7E84BBEC-A461-4F02-9B43-5BF1BAFC5A97}" destId="{60C8259E-D95C-4D33-8941-2388E18488B8}" srcOrd="1" destOrd="0" presId="urn:microsoft.com/office/officeart/2005/8/layout/hierarchy1"/>
    <dgm:cxn modelId="{9FCE9313-EA19-4B36-8505-9ABC450EA201}" type="presParOf" srcId="{E258B489-D3D5-4F83-A881-E016978487B4}" destId="{21DA651E-C7F6-4A58-AE17-27598335431B}" srcOrd="2" destOrd="0" presId="urn:microsoft.com/office/officeart/2005/8/layout/hierarchy1"/>
    <dgm:cxn modelId="{6B1E9F5E-7DD9-4214-B874-6C02F7C4729A}" type="presParOf" srcId="{21DA651E-C7F6-4A58-AE17-27598335431B}" destId="{667C8779-0620-498C-AA4B-8E760E1E9F2B}" srcOrd="0" destOrd="0" presId="urn:microsoft.com/office/officeart/2005/8/layout/hierarchy1"/>
    <dgm:cxn modelId="{95B73CD6-EC3B-417E-B63C-36593625076E}" type="presParOf" srcId="{667C8779-0620-498C-AA4B-8E760E1E9F2B}" destId="{F3DFD657-F556-46A6-9989-9BCE53C203AA}" srcOrd="0" destOrd="0" presId="urn:microsoft.com/office/officeart/2005/8/layout/hierarchy1"/>
    <dgm:cxn modelId="{B9E2AB65-C492-49E3-AB5C-29B17C08580B}" type="presParOf" srcId="{667C8779-0620-498C-AA4B-8E760E1E9F2B}" destId="{88901534-82CC-4766-B5BA-B54AD338F412}" srcOrd="1" destOrd="0" presId="urn:microsoft.com/office/officeart/2005/8/layout/hierarchy1"/>
    <dgm:cxn modelId="{A4ACA9AF-8307-4C7C-B816-9D5951CC42FD}" type="presParOf" srcId="{21DA651E-C7F6-4A58-AE17-27598335431B}" destId="{E67C1AF5-25C2-4E45-8356-EBC816BD91E4}" srcOrd="1" destOrd="0" presId="urn:microsoft.com/office/officeart/2005/8/layout/hierarchy1"/>
    <dgm:cxn modelId="{9039B4F9-0596-4028-BD79-A242AFF6E34F}" type="presParOf" srcId="{E258B489-D3D5-4F83-A881-E016978487B4}" destId="{39B10653-27BC-4EA8-97C1-483853A0BD6E}" srcOrd="3" destOrd="0" presId="urn:microsoft.com/office/officeart/2005/8/layout/hierarchy1"/>
    <dgm:cxn modelId="{B00879AD-2E64-4D66-920E-988EAFC58C49}" type="presParOf" srcId="{39B10653-27BC-4EA8-97C1-483853A0BD6E}" destId="{74FD2BA0-7C67-4A0A-AF93-23533DCEF11A}" srcOrd="0" destOrd="0" presId="urn:microsoft.com/office/officeart/2005/8/layout/hierarchy1"/>
    <dgm:cxn modelId="{FE4BC411-FE80-427A-A81A-0665719A2974}" type="presParOf" srcId="{74FD2BA0-7C67-4A0A-AF93-23533DCEF11A}" destId="{72E07509-ED35-412D-B523-06E0E9E4EF5E}" srcOrd="0" destOrd="0" presId="urn:microsoft.com/office/officeart/2005/8/layout/hierarchy1"/>
    <dgm:cxn modelId="{8A75CA40-6F9E-466D-8F27-186F5E12FE8C}" type="presParOf" srcId="{74FD2BA0-7C67-4A0A-AF93-23533DCEF11A}" destId="{74C671ED-D928-4232-B44F-FD6A35D7B8C5}" srcOrd="1" destOrd="0" presId="urn:microsoft.com/office/officeart/2005/8/layout/hierarchy1"/>
    <dgm:cxn modelId="{04E3B66F-0623-4989-9F61-2BFF4F0E5BAD}" type="presParOf" srcId="{39B10653-27BC-4EA8-97C1-483853A0BD6E}" destId="{820CA4D2-6EC4-44D2-B144-248940F118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F05EE-1EA5-4D19-87C9-31384D0037E4}">
      <dsp:nvSpPr>
        <dsp:cNvPr id="0" name=""/>
        <dsp:cNvSpPr/>
      </dsp:nvSpPr>
      <dsp:spPr>
        <a:xfrm>
          <a:off x="4498012" y="1257356"/>
          <a:ext cx="3989246" cy="1799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860"/>
              </a:lnTo>
              <a:lnTo>
                <a:pt x="3989246" y="1643860"/>
              </a:lnTo>
              <a:lnTo>
                <a:pt x="3989246" y="17990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23D2A-4007-4A76-AEF2-7D8C3264DE77}">
      <dsp:nvSpPr>
        <dsp:cNvPr id="0" name=""/>
        <dsp:cNvSpPr/>
      </dsp:nvSpPr>
      <dsp:spPr>
        <a:xfrm>
          <a:off x="4498012" y="1257356"/>
          <a:ext cx="2077284" cy="18220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6815"/>
              </a:lnTo>
              <a:lnTo>
                <a:pt x="2077284" y="1666815"/>
              </a:lnTo>
              <a:lnTo>
                <a:pt x="2077284" y="18220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65BCD-18C0-4871-BB07-34C464444BDE}">
      <dsp:nvSpPr>
        <dsp:cNvPr id="0" name=""/>
        <dsp:cNvSpPr/>
      </dsp:nvSpPr>
      <dsp:spPr>
        <a:xfrm>
          <a:off x="4498012" y="1257356"/>
          <a:ext cx="143562" cy="1817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018"/>
              </a:lnTo>
              <a:lnTo>
                <a:pt x="143562" y="1662018"/>
              </a:lnTo>
              <a:lnTo>
                <a:pt x="143562" y="181720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BE187-76AA-4C9A-890F-82CBC0713C36}">
      <dsp:nvSpPr>
        <dsp:cNvPr id="0" name=""/>
        <dsp:cNvSpPr/>
      </dsp:nvSpPr>
      <dsp:spPr>
        <a:xfrm>
          <a:off x="2713170" y="1257356"/>
          <a:ext cx="1784841" cy="1811481"/>
        </a:xfrm>
        <a:custGeom>
          <a:avLst/>
          <a:gdLst/>
          <a:ahLst/>
          <a:cxnLst/>
          <a:rect l="0" t="0" r="0" b="0"/>
          <a:pathLst>
            <a:path>
              <a:moveTo>
                <a:pt x="1784841" y="0"/>
              </a:moveTo>
              <a:lnTo>
                <a:pt x="1784841" y="1656295"/>
              </a:lnTo>
              <a:lnTo>
                <a:pt x="0" y="1656295"/>
              </a:lnTo>
              <a:lnTo>
                <a:pt x="0" y="18114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6A076-0D1A-49A2-A665-DD685F892FE3}">
      <dsp:nvSpPr>
        <dsp:cNvPr id="0" name=""/>
        <dsp:cNvSpPr/>
      </dsp:nvSpPr>
      <dsp:spPr>
        <a:xfrm>
          <a:off x="763299" y="1257356"/>
          <a:ext cx="3734712" cy="1792015"/>
        </a:xfrm>
        <a:custGeom>
          <a:avLst/>
          <a:gdLst/>
          <a:ahLst/>
          <a:cxnLst/>
          <a:rect l="0" t="0" r="0" b="0"/>
          <a:pathLst>
            <a:path>
              <a:moveTo>
                <a:pt x="3734712" y="0"/>
              </a:moveTo>
              <a:lnTo>
                <a:pt x="3734712" y="1636829"/>
              </a:lnTo>
              <a:lnTo>
                <a:pt x="0" y="1636829"/>
              </a:lnTo>
              <a:lnTo>
                <a:pt x="0" y="17920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4334F-73F1-485D-AE23-88E9B46CE683}">
      <dsp:nvSpPr>
        <dsp:cNvPr id="0" name=""/>
        <dsp:cNvSpPr/>
      </dsp:nvSpPr>
      <dsp:spPr>
        <a:xfrm>
          <a:off x="3616000" y="-15826"/>
          <a:ext cx="1764023" cy="12731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8BED5-77A7-4E61-805E-CF02325F6737}">
      <dsp:nvSpPr>
        <dsp:cNvPr id="0" name=""/>
        <dsp:cNvSpPr/>
      </dsp:nvSpPr>
      <dsp:spPr>
        <a:xfrm>
          <a:off x="3802130" y="160996"/>
          <a:ext cx="1764023" cy="12731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Ředitel </a:t>
          </a:r>
          <a:br>
            <a:rPr lang="cs-CZ" sz="1600" kern="1200" dirty="0"/>
          </a:br>
          <a:r>
            <a:rPr lang="cs-CZ" sz="1600" kern="1200" dirty="0"/>
            <a:t>PhDr. Miroslav Novotný</a:t>
          </a:r>
        </a:p>
      </dsp:txBody>
      <dsp:txXfrm>
        <a:off x="3839420" y="198286"/>
        <a:ext cx="1689443" cy="1198603"/>
      </dsp:txXfrm>
    </dsp:sp>
    <dsp:sp modelId="{0E905BC1-9CBE-4C16-A319-42D39F89735C}">
      <dsp:nvSpPr>
        <dsp:cNvPr id="0" name=""/>
        <dsp:cNvSpPr/>
      </dsp:nvSpPr>
      <dsp:spPr>
        <a:xfrm>
          <a:off x="-50163" y="3049372"/>
          <a:ext cx="1626927" cy="1462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F62016-F339-40D6-9E03-99CC78EA6593}">
      <dsp:nvSpPr>
        <dsp:cNvPr id="0" name=""/>
        <dsp:cNvSpPr/>
      </dsp:nvSpPr>
      <dsp:spPr>
        <a:xfrm>
          <a:off x="135966" y="3226196"/>
          <a:ext cx="1626927" cy="14629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Rodinný poradce, </a:t>
          </a:r>
          <a:br>
            <a:rPr lang="cs-CZ" sz="1400" kern="1200" dirty="0"/>
          </a:br>
          <a:r>
            <a:rPr lang="cs-CZ" sz="1400" kern="1200" dirty="0"/>
            <a:t>PhDr. Miroslav Novotný</a:t>
          </a:r>
        </a:p>
      </dsp:txBody>
      <dsp:txXfrm>
        <a:off x="178814" y="3269044"/>
        <a:ext cx="1541231" cy="1377236"/>
      </dsp:txXfrm>
    </dsp:sp>
    <dsp:sp modelId="{F0B2415B-898B-4DC6-888A-0E2B13B41553}">
      <dsp:nvSpPr>
        <dsp:cNvPr id="0" name=""/>
        <dsp:cNvSpPr/>
      </dsp:nvSpPr>
      <dsp:spPr>
        <a:xfrm>
          <a:off x="1922774" y="3068838"/>
          <a:ext cx="1580793" cy="14391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D2611-31F6-42DB-932A-BABDC8DE62FE}">
      <dsp:nvSpPr>
        <dsp:cNvPr id="0" name=""/>
        <dsp:cNvSpPr/>
      </dsp:nvSpPr>
      <dsp:spPr>
        <a:xfrm>
          <a:off x="2108904" y="3245662"/>
          <a:ext cx="1580793" cy="1439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Rodinný poradce,            Mgr. Martin Kracík</a:t>
          </a:r>
        </a:p>
      </dsp:txBody>
      <dsp:txXfrm>
        <a:off x="2151056" y="3287814"/>
        <a:ext cx="1496489" cy="1354875"/>
      </dsp:txXfrm>
    </dsp:sp>
    <dsp:sp modelId="{0CEB5075-FCC1-4F68-8311-18F8F530B867}">
      <dsp:nvSpPr>
        <dsp:cNvPr id="0" name=""/>
        <dsp:cNvSpPr/>
      </dsp:nvSpPr>
      <dsp:spPr>
        <a:xfrm>
          <a:off x="3869914" y="3074561"/>
          <a:ext cx="1543319" cy="1444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315CA-3C52-4420-831F-A0D6614EFCD9}">
      <dsp:nvSpPr>
        <dsp:cNvPr id="0" name=""/>
        <dsp:cNvSpPr/>
      </dsp:nvSpPr>
      <dsp:spPr>
        <a:xfrm>
          <a:off x="4056045" y="3251385"/>
          <a:ext cx="1543319" cy="14448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Rodinný poradce, psycholog</a:t>
          </a:r>
          <a:br>
            <a:rPr lang="cs-CZ" sz="1400" kern="1200" dirty="0"/>
          </a:br>
          <a:r>
            <a:rPr lang="cs-CZ" sz="1400" kern="1200" dirty="0"/>
            <a:t>PhDr. Eva Březinová</a:t>
          </a:r>
        </a:p>
      </dsp:txBody>
      <dsp:txXfrm>
        <a:off x="4098363" y="3293703"/>
        <a:ext cx="1458683" cy="1360192"/>
      </dsp:txXfrm>
    </dsp:sp>
    <dsp:sp modelId="{3BE24C09-B9B7-494C-A49A-84042DFC7D56}">
      <dsp:nvSpPr>
        <dsp:cNvPr id="0" name=""/>
        <dsp:cNvSpPr/>
      </dsp:nvSpPr>
      <dsp:spPr>
        <a:xfrm>
          <a:off x="5805513" y="3079359"/>
          <a:ext cx="1539567" cy="1470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47122-20B1-47CB-AB97-3ABDA8003E55}">
      <dsp:nvSpPr>
        <dsp:cNvPr id="0" name=""/>
        <dsp:cNvSpPr/>
      </dsp:nvSpPr>
      <dsp:spPr>
        <a:xfrm>
          <a:off x="5991643" y="3256182"/>
          <a:ext cx="1539567" cy="1470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Další odborný pracovník pro rodinné poradenství, Mgr. Jitka Chalupníková</a:t>
          </a:r>
        </a:p>
      </dsp:txBody>
      <dsp:txXfrm>
        <a:off x="6034723" y="3299262"/>
        <a:ext cx="1453407" cy="1384687"/>
      </dsp:txXfrm>
    </dsp:sp>
    <dsp:sp modelId="{C186167D-DDA1-41BC-8387-5E7876E39FCA}">
      <dsp:nvSpPr>
        <dsp:cNvPr id="0" name=""/>
        <dsp:cNvSpPr/>
      </dsp:nvSpPr>
      <dsp:spPr>
        <a:xfrm>
          <a:off x="7703001" y="3056403"/>
          <a:ext cx="1568514" cy="1426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F9515-0002-4F8E-A181-3EF2E5C2D39A}">
      <dsp:nvSpPr>
        <dsp:cNvPr id="0" name=""/>
        <dsp:cNvSpPr/>
      </dsp:nvSpPr>
      <dsp:spPr>
        <a:xfrm>
          <a:off x="7889132" y="3233227"/>
          <a:ext cx="1568514" cy="1426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Sociální pracovnice, další odborný pracovník pro rodinné poradenství </a:t>
          </a:r>
          <a:r>
            <a:rPr lang="cs-CZ" sz="1400" kern="1200" dirty="0" err="1"/>
            <a:t>Mgr.Jana</a:t>
          </a:r>
          <a:r>
            <a:rPr lang="cs-CZ" sz="1400" kern="1200" dirty="0"/>
            <a:t> Mikásková </a:t>
          </a:r>
        </a:p>
      </dsp:txBody>
      <dsp:txXfrm>
        <a:off x="7930899" y="3274994"/>
        <a:ext cx="1484980" cy="1342497"/>
      </dsp:txXfrm>
    </dsp:sp>
    <dsp:sp modelId="{403D8237-310A-4366-82E6-9E830E9CC222}">
      <dsp:nvSpPr>
        <dsp:cNvPr id="0" name=""/>
        <dsp:cNvSpPr/>
      </dsp:nvSpPr>
      <dsp:spPr>
        <a:xfrm>
          <a:off x="-186130" y="1204489"/>
          <a:ext cx="1402420" cy="1470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54A997-A429-4E06-A83C-ABAD0A2CACEF}">
      <dsp:nvSpPr>
        <dsp:cNvPr id="0" name=""/>
        <dsp:cNvSpPr/>
      </dsp:nvSpPr>
      <dsp:spPr>
        <a:xfrm>
          <a:off x="0" y="1381313"/>
          <a:ext cx="1402420" cy="1470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Další odborný pracovník pro rodinné poradenství Ing. Tomáš </a:t>
          </a:r>
          <a:r>
            <a:rPr lang="cs-CZ" sz="1500" b="0" kern="1200" dirty="0" err="1"/>
            <a:t>Hawel</a:t>
          </a:r>
          <a:endParaRPr lang="cs-CZ" sz="1500" b="0" kern="1200" dirty="0"/>
        </a:p>
      </dsp:txBody>
      <dsp:txXfrm>
        <a:off x="41075" y="1422388"/>
        <a:ext cx="1320270" cy="1388697"/>
      </dsp:txXfrm>
    </dsp:sp>
    <dsp:sp modelId="{F3DFD657-F556-46A6-9989-9BCE53C203AA}">
      <dsp:nvSpPr>
        <dsp:cNvPr id="0" name=""/>
        <dsp:cNvSpPr/>
      </dsp:nvSpPr>
      <dsp:spPr>
        <a:xfrm>
          <a:off x="8423284" y="1402397"/>
          <a:ext cx="1517639" cy="1470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01534-82CC-4766-B5BA-B54AD338F412}">
      <dsp:nvSpPr>
        <dsp:cNvPr id="0" name=""/>
        <dsp:cNvSpPr/>
      </dsp:nvSpPr>
      <dsp:spPr>
        <a:xfrm>
          <a:off x="8609414" y="1579220"/>
          <a:ext cx="1517639" cy="14708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Další odborný pracovník pro rodinné poradenství Mgr. Anna Krchňavá</a:t>
          </a:r>
        </a:p>
      </dsp:txBody>
      <dsp:txXfrm>
        <a:off x="8652494" y="1622300"/>
        <a:ext cx="1431479" cy="1384687"/>
      </dsp:txXfrm>
    </dsp:sp>
    <dsp:sp modelId="{72E07509-ED35-412D-B523-06E0E9E4EF5E}">
      <dsp:nvSpPr>
        <dsp:cNvPr id="0" name=""/>
        <dsp:cNvSpPr/>
      </dsp:nvSpPr>
      <dsp:spPr>
        <a:xfrm>
          <a:off x="9566995" y="3096234"/>
          <a:ext cx="1675172" cy="1259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671ED-D928-4232-B44F-FD6A35D7B8C5}">
      <dsp:nvSpPr>
        <dsp:cNvPr id="0" name=""/>
        <dsp:cNvSpPr/>
      </dsp:nvSpPr>
      <dsp:spPr>
        <a:xfrm>
          <a:off x="9753125" y="3273058"/>
          <a:ext cx="1675172" cy="1259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Psycholožka pro ukrajinsky a rusky mluvící občany </a:t>
          </a:r>
          <a:r>
            <a:rPr lang="cs-CZ" sz="1500" b="0" kern="1200" dirty="0" err="1"/>
            <a:t>Olena</a:t>
          </a:r>
          <a:r>
            <a:rPr lang="cs-CZ" sz="1500" b="0" kern="1200" dirty="0"/>
            <a:t> </a:t>
          </a:r>
          <a:r>
            <a:rPr lang="cs-CZ" sz="1500" b="0" kern="1200" dirty="0" err="1"/>
            <a:t>Vandysheva</a:t>
          </a:r>
          <a:endParaRPr lang="cs-CZ" sz="1500" b="0" kern="1200" dirty="0"/>
        </a:p>
      </dsp:txBody>
      <dsp:txXfrm>
        <a:off x="9790005" y="3309938"/>
        <a:ext cx="1601412" cy="1185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8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04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221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019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2063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19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273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7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91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68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94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77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17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24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71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80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AA92D-7533-411A-AA23-85FCD87C39B8}" type="datetimeFigureOut">
              <a:rPr lang="cs-CZ" smtClean="0"/>
              <a:t>3. 6. 2024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4D1EA3-44AD-4F61-9E62-3F70C3B7FA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5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  <p:sldLayoutId id="2147484156" r:id="rId12"/>
    <p:sldLayoutId id="2147484157" r:id="rId13"/>
    <p:sldLayoutId id="2147484158" r:id="rId14"/>
    <p:sldLayoutId id="2147484159" r:id="rId15"/>
    <p:sldLayoutId id="21474841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adna-vrchlabi.cz/" TargetMode="External"/><Relationship Id="rId2" Type="http://schemas.openxmlformats.org/officeDocument/2006/relationships/hyperlink" Target="mailto:cpp@poradna-vrchlabi.cz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FDE2B-145C-42F8-89E9-F25BF07F8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6273" y="2847703"/>
            <a:ext cx="9357515" cy="757646"/>
          </a:xfrm>
        </p:spPr>
        <p:txBody>
          <a:bodyPr>
            <a:noAutofit/>
          </a:bodyPr>
          <a:lstStyle/>
          <a:p>
            <a:pPr algn="ctr"/>
            <a:r>
              <a:rPr lang="cs-CZ" sz="3600" i="1" dirty="0">
                <a:solidFill>
                  <a:srgbClr val="C00000"/>
                </a:solidFill>
              </a:rPr>
              <a:t>Centrum </a:t>
            </a:r>
            <a:r>
              <a:rPr lang="cs-CZ" sz="4000" i="1" dirty="0">
                <a:solidFill>
                  <a:srgbClr val="C00000"/>
                </a:solidFill>
              </a:rPr>
              <a:t>psychologické</a:t>
            </a:r>
            <a:r>
              <a:rPr lang="cs-CZ" sz="3600" i="1" dirty="0">
                <a:solidFill>
                  <a:srgbClr val="C00000"/>
                </a:solidFill>
              </a:rPr>
              <a:t> podpory, z. s. </a:t>
            </a:r>
            <a:br>
              <a:rPr lang="cs-CZ" sz="3600" i="1" dirty="0">
                <a:solidFill>
                  <a:srgbClr val="C00000"/>
                </a:solidFill>
              </a:rPr>
            </a:br>
            <a:r>
              <a:rPr lang="cs-CZ" sz="3600" i="1" dirty="0">
                <a:solidFill>
                  <a:srgbClr val="C00000"/>
                </a:solidFill>
              </a:rPr>
              <a:t>Vrchlabí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859F2E-2B72-4FA1-9CCB-E70AC4239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3161" y="4011283"/>
            <a:ext cx="7099612" cy="940279"/>
          </a:xfrm>
        </p:spPr>
        <p:txBody>
          <a:bodyPr>
            <a:normAutofit/>
          </a:bodyPr>
          <a:lstStyle/>
          <a:p>
            <a:pPr algn="ctr"/>
            <a:r>
              <a:rPr lang="cs-CZ" sz="5400" b="1" i="1" dirty="0">
                <a:solidFill>
                  <a:srgbClr val="C00000"/>
                </a:solidFill>
              </a:rPr>
              <a:t>Výroční zpráva 2023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ED4632-8BEE-4E86-B664-E54EC5CF8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017" y="325934"/>
            <a:ext cx="3108960" cy="110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873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DAF61-6BF5-4B1F-A6BF-2B968E99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06746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Činnost poradny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88B239-7133-4BA7-87EE-1CF6EA66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405" y="2160589"/>
            <a:ext cx="8490857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Příklady potřeb klientů: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Zlepšení schopnosti komunikovat, řešit konfliktní situace mezi partnery,       v rodině a řešit výchovné problémy s dětmi.</a:t>
            </a:r>
          </a:p>
          <a:p>
            <a:r>
              <a:rPr lang="cs-CZ" dirty="0">
                <a:solidFill>
                  <a:schemeClr val="tx1"/>
                </a:solidFill>
              </a:rPr>
              <a:t>Úprava kontaktu s dítětem a řešení rozvodových a rozchodových situací partnerů/rodičů.</a:t>
            </a:r>
          </a:p>
          <a:p>
            <a:r>
              <a:rPr lang="cs-CZ" dirty="0">
                <a:solidFill>
                  <a:schemeClr val="tx1"/>
                </a:solidFill>
              </a:rPr>
              <a:t>Řešení osobních krizí, ztráty smyslu a radosti ze života, zdravé sebepojetí.</a:t>
            </a:r>
          </a:p>
          <a:p>
            <a:r>
              <a:rPr lang="cs-CZ" dirty="0">
                <a:solidFill>
                  <a:schemeClr val="tx1"/>
                </a:solidFill>
              </a:rPr>
              <a:t>Pomoc při obnově kontaktu s přirozeným sociálním prostředím.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004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Prostory poradny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052" y="4045680"/>
            <a:ext cx="3480285" cy="2609750"/>
          </a:xfrm>
          <a:prstGeom prst="rect">
            <a:avLst/>
          </a:prstGeom>
        </p:spPr>
      </p:pic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0" y="1270000"/>
            <a:ext cx="3564397" cy="2665005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035" y="1270000"/>
            <a:ext cx="3578596" cy="266362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877" y="4012016"/>
            <a:ext cx="3533900" cy="264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76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941A6-0BE2-43EA-8765-F31F5E8F8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609600"/>
            <a:ext cx="8686800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Činnosti v rámci pověření k SPOD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D202B1-1F23-40E0-972A-FF6C7982B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39" y="1269999"/>
            <a:ext cx="9052561" cy="51559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500" b="1" dirty="0">
                <a:solidFill>
                  <a:schemeClr val="tx1"/>
                </a:solidFill>
              </a:rPr>
              <a:t>Rozhodnutím Krajského úřadu Královéhradeckého kraje ze dne 9. 3. 2015 je naše organizace dle ustanovení § 48 odst. 2 zákona č. 359/1999 Sb., pověřena  k výkonu sociálně-právní ochrany dětí        v rozsahu:</a:t>
            </a:r>
          </a:p>
          <a:p>
            <a:pPr marL="0" indent="0">
              <a:buNone/>
            </a:pPr>
            <a:r>
              <a:rPr lang="cs-CZ" sz="1500" b="1" dirty="0">
                <a:solidFill>
                  <a:schemeClr val="tx1"/>
                </a:solidFill>
              </a:rPr>
              <a:t>	Pomoc rodičům při řešení výchovných nebo jiných problémů souvisejících s péčí o dítě (§ 11 odst. 1 písm. a) zákona č. 359/1999 Sb.).</a:t>
            </a:r>
          </a:p>
          <a:p>
            <a:pPr marL="0" indent="0" algn="just">
              <a:buNone/>
            </a:pPr>
            <a:r>
              <a:rPr lang="cs-CZ" sz="1500" b="1" dirty="0">
                <a:solidFill>
                  <a:schemeClr val="tx1"/>
                </a:solidFill>
              </a:rPr>
              <a:t>Místo výkonu: </a:t>
            </a:r>
            <a:r>
              <a:rPr lang="cs-CZ" sz="1500" dirty="0">
                <a:solidFill>
                  <a:schemeClr val="tx1"/>
                </a:solidFill>
              </a:rPr>
              <a:t>Komenského 1248, 543 01 Vrchlabí a dále v Královéhradeckém kraji.</a:t>
            </a:r>
            <a:r>
              <a:rPr lang="cs-CZ" sz="1500" dirty="0"/>
              <a:t> Pomoc zajišťovali odborní pracovníci – psycholog a rodinní poradci, v rámci konzultací v prostorách poradny, formou rodinných, párových i individuálních jednání. Pracovníci konzultovali s rodiči, kteří byli doporučeni OSPOD s tím, aby byly řešeny jejich rodičovské vztahy – zejména jejich rodičovská komunikace a chování, jejich chování k dítěti nebo úpravy práv a povinností v rozchodové a </a:t>
            </a:r>
            <a:r>
              <a:rPr lang="cs-CZ" sz="1500" dirty="0" err="1"/>
              <a:t>porozchodové</a:t>
            </a:r>
            <a:r>
              <a:rPr lang="cs-CZ" sz="1500" dirty="0"/>
              <a:t> době.</a:t>
            </a:r>
          </a:p>
          <a:p>
            <a:pPr marL="0" indent="0" algn="just">
              <a:buNone/>
            </a:pPr>
            <a:endParaRPr lang="cs-CZ" sz="1500" dirty="0"/>
          </a:p>
          <a:p>
            <a:pPr marL="0" indent="0" algn="just">
              <a:buNone/>
            </a:pPr>
            <a:r>
              <a:rPr lang="cs-CZ" sz="1500" b="1" dirty="0">
                <a:solidFill>
                  <a:schemeClr val="tx1"/>
                </a:solidFill>
              </a:rPr>
              <a:t>	Poskytování nebo zprostředkování poradenství rodičům při výchově a vzdělávání dítěte a při péči o dítě zdravotně postižené (§ 11 odst. 1 písm. b) zákona č. 359/1999 Sb.).</a:t>
            </a:r>
          </a:p>
          <a:p>
            <a:pPr marL="0" indent="0" algn="just">
              <a:buNone/>
            </a:pPr>
            <a:r>
              <a:rPr lang="cs-CZ" sz="1500" b="1" dirty="0">
                <a:solidFill>
                  <a:schemeClr val="tx1"/>
                </a:solidFill>
              </a:rPr>
              <a:t>Místo výkonu: </a:t>
            </a:r>
            <a:r>
              <a:rPr lang="cs-CZ" sz="1500" dirty="0">
                <a:solidFill>
                  <a:schemeClr val="tx1"/>
                </a:solidFill>
              </a:rPr>
              <a:t>Komenského 1248, 543 01 Vrchlabí a dále v Královéhradeckém kraji.</a:t>
            </a:r>
            <a:r>
              <a:rPr lang="cs-CZ" sz="1500" dirty="0"/>
              <a:t> Pomoc zajišťovali odborní pracovníci – psycholog a rodinní poradci, v rámci konzultací v prostorách poradny, formou rodinných, párových i individuálních jednání. Poradenství zajišťovala především psycholožka PhDr. Březinová, která hlavně s menšími dětmi využívá terapii hrou. Poradna spolupracovala s Krizovým centrem v Hradci Králové.</a:t>
            </a:r>
            <a:endParaRPr lang="cs-CZ" sz="2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357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Činnosti v rámci pověření k SPOD</a:t>
            </a:r>
            <a:br>
              <a:rPr lang="cs-CZ" dirty="0"/>
            </a:br>
            <a:r>
              <a:rPr lang="cs-CZ" sz="18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568741"/>
            <a:ext cx="9694576" cy="447262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cs-CZ" sz="1600" dirty="0">
              <a:solidFill>
                <a:schemeClr val="tx1"/>
              </a:solidFill>
            </a:endParaRPr>
          </a:p>
          <a:p>
            <a:pPr marL="0" indent="0" algn="just">
              <a:lnSpc>
                <a:spcPts val="2000"/>
              </a:lnSpc>
              <a:buNone/>
            </a:pPr>
            <a:r>
              <a:rPr lang="cs-CZ" sz="1600" b="1" dirty="0">
                <a:solidFill>
                  <a:schemeClr val="tx1"/>
                </a:solidFill>
              </a:rPr>
              <a:t>	</a:t>
            </a:r>
            <a:r>
              <a:rPr lang="cs-CZ" sz="1500" b="1" dirty="0">
                <a:solidFill>
                  <a:schemeClr val="tx1"/>
                </a:solidFill>
              </a:rPr>
              <a:t>Pořádání přednášek a kurzů zaměřených v rámci poradenské činnosti na řešení výchovných, sociálních a jiných problémů souvisejících s péčí o dítě a jeho výchovu (§ 11 odst. 1 písm. c) zákona č. 359/1999 Sb.). </a:t>
            </a:r>
          </a:p>
          <a:p>
            <a:pPr marL="0" indent="0" algn="just">
              <a:lnSpc>
                <a:spcPts val="2000"/>
              </a:lnSpc>
              <a:buNone/>
            </a:pPr>
            <a:r>
              <a:rPr lang="cs-CZ" sz="1500" b="1" dirty="0">
                <a:solidFill>
                  <a:schemeClr val="tx1"/>
                </a:solidFill>
              </a:rPr>
              <a:t>Místo výkonu: </a:t>
            </a:r>
            <a:r>
              <a:rPr lang="cs-CZ" sz="1500" dirty="0">
                <a:solidFill>
                  <a:schemeClr val="tx1"/>
                </a:solidFill>
              </a:rPr>
              <a:t>Komenského 1248, 543 01 Vrchlabí a dále v Královéhradeckém kraji.</a:t>
            </a:r>
            <a:r>
              <a:rPr lang="cs-CZ" sz="1500" dirty="0"/>
              <a:t> Odborní pracovníci poskytli poradenskou činnost ve spolupráci s OSPOD Vrchlabí na téma: setkání - Svépomocná skupina pro pečující a workshop Aktuální nárůst psychologických problémů u dětí a mladistvých.</a:t>
            </a:r>
          </a:p>
          <a:p>
            <a:pPr marL="0" indent="0" algn="just">
              <a:lnSpc>
                <a:spcPts val="2000"/>
              </a:lnSpc>
              <a:buNone/>
            </a:pPr>
            <a:r>
              <a:rPr lang="cs-CZ" sz="1500" b="1" dirty="0">
                <a:solidFill>
                  <a:schemeClr val="tx1"/>
                </a:solidFill>
              </a:rPr>
              <a:t>	Činnost zaměřená na ochranu dětí před škodlivými vlivy a předcházení jejich vzniku (§ 31 a 32 zákona č. 359/1999 Sb.). </a:t>
            </a:r>
          </a:p>
          <a:p>
            <a:pPr marL="0" indent="0" algn="just">
              <a:lnSpc>
                <a:spcPts val="2000"/>
              </a:lnSpc>
              <a:buNone/>
            </a:pPr>
            <a:r>
              <a:rPr lang="cs-CZ" sz="1500" b="1" dirty="0">
                <a:solidFill>
                  <a:schemeClr val="tx1"/>
                </a:solidFill>
              </a:rPr>
              <a:t>Místo výkonu: </a:t>
            </a:r>
            <a:r>
              <a:rPr lang="cs-CZ" sz="1500" dirty="0">
                <a:solidFill>
                  <a:schemeClr val="tx1"/>
                </a:solidFill>
              </a:rPr>
              <a:t>Komenského 1248, 543 01 Vrchlabí a dále v Královéhradeckém kraji.</a:t>
            </a:r>
            <a:r>
              <a:rPr lang="cs-CZ" sz="1500" dirty="0"/>
              <a:t> Preventivní pomoc zajišťovali odborní pracovníci – psycholog a rodinní poradci, v rámci konzultací v prostorách poradny, formou rodinných, párových i individuálních jednání. A to především s rodiči  a zákonnými zástupci dětí, které měly  potíže ve výchovné oblasti nebo se vlivem úmrtí rodiče složitě řešila změna jejich výchovného prostředí.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34597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F9E7E-35D3-4AE4-821C-992F177E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0224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 roce 2023 se na výkonu činností v rámci pověření SPOD podíleli: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2DC028-B7CD-4626-B086-834620F21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830039" cy="42663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1600" dirty="0"/>
          </a:p>
          <a:p>
            <a:pPr>
              <a:lnSpc>
                <a:spcPts val="1300"/>
              </a:lnSpc>
            </a:pPr>
            <a:r>
              <a:rPr lang="cs-CZ" sz="2700" dirty="0">
                <a:solidFill>
                  <a:schemeClr val="tx1"/>
                </a:solidFill>
              </a:rPr>
              <a:t>PhDr. Miroslav Novotný, ředitel, rodinný poradce. </a:t>
            </a:r>
          </a:p>
          <a:p>
            <a:pPr>
              <a:lnSpc>
                <a:spcPts val="1300"/>
              </a:lnSpc>
            </a:pPr>
            <a:r>
              <a:rPr lang="cs-CZ" sz="2700" dirty="0">
                <a:solidFill>
                  <a:schemeClr val="tx1"/>
                </a:solidFill>
              </a:rPr>
              <a:t>PhDr. Eva Březinová, psycholožka, rodinná poradkyně.</a:t>
            </a:r>
          </a:p>
          <a:p>
            <a:pPr>
              <a:lnSpc>
                <a:spcPts val="1300"/>
              </a:lnSpc>
            </a:pPr>
            <a:r>
              <a:rPr lang="cs-CZ" sz="2700" dirty="0">
                <a:solidFill>
                  <a:schemeClr val="tx1"/>
                </a:solidFill>
              </a:rPr>
              <a:t>Mgr. Jitka Chalupníková, další odborný pracovník pro rodinné poradenství.</a:t>
            </a:r>
          </a:p>
          <a:p>
            <a:pPr>
              <a:lnSpc>
                <a:spcPts val="1300"/>
              </a:lnSpc>
            </a:pPr>
            <a:r>
              <a:rPr lang="cs-CZ" sz="2700" dirty="0">
                <a:solidFill>
                  <a:schemeClr val="tx1"/>
                </a:solidFill>
              </a:rPr>
              <a:t>Mgr. Jana </a:t>
            </a:r>
            <a:r>
              <a:rPr lang="cs-CZ" sz="2700" dirty="0" err="1">
                <a:solidFill>
                  <a:schemeClr val="tx1"/>
                </a:solidFill>
              </a:rPr>
              <a:t>Mikásková</a:t>
            </a:r>
            <a:r>
              <a:rPr lang="cs-CZ" sz="2700" dirty="0">
                <a:solidFill>
                  <a:schemeClr val="tx1"/>
                </a:solidFill>
              </a:rPr>
              <a:t>, sociální pracovnice, další odborný pracovník.</a:t>
            </a:r>
          </a:p>
          <a:p>
            <a:pPr>
              <a:lnSpc>
                <a:spcPts val="1300"/>
              </a:lnSpc>
            </a:pPr>
            <a:r>
              <a:rPr lang="cs-CZ" sz="2700" dirty="0">
                <a:solidFill>
                  <a:schemeClr val="tx1"/>
                </a:solidFill>
              </a:rPr>
              <a:t>Mgr. Martin Kracík, rodinný poradce.</a:t>
            </a:r>
          </a:p>
          <a:p>
            <a:pPr>
              <a:lnSpc>
                <a:spcPts val="1300"/>
              </a:lnSpc>
            </a:pPr>
            <a:r>
              <a:rPr lang="cs-CZ" sz="2700" dirty="0">
                <a:solidFill>
                  <a:schemeClr val="tx1"/>
                </a:solidFill>
              </a:rPr>
              <a:t>Mgr. Anna Krchňavá, další odborný pracovník pro rodinné poradenství.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7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cs-CZ" sz="2700" dirty="0">
              <a:solidFill>
                <a:schemeClr val="tx1"/>
              </a:solidFill>
            </a:endParaRPr>
          </a:p>
          <a:p>
            <a:pPr marL="0" indent="0" algn="just">
              <a:lnSpc>
                <a:spcPts val="2300"/>
              </a:lnSpc>
              <a:buNone/>
            </a:pPr>
            <a:r>
              <a:rPr lang="cs-CZ" sz="2700" dirty="0">
                <a:solidFill>
                  <a:schemeClr val="tx1"/>
                </a:solidFill>
              </a:rPr>
              <a:t>Veškeré aktivity v rámci pověření SPOD byly vykonávány na adrese provozovny CPP, z. s., Komenského 1248, 543 01 Vrchlabí a v rámci případových konferencí na </a:t>
            </a:r>
            <a:r>
              <a:rPr lang="cs-CZ" sz="2700" dirty="0" err="1">
                <a:solidFill>
                  <a:schemeClr val="tx1"/>
                </a:solidFill>
              </a:rPr>
              <a:t>MěÚ</a:t>
            </a:r>
            <a:r>
              <a:rPr lang="cs-CZ" sz="2700" dirty="0">
                <a:solidFill>
                  <a:schemeClr val="tx1"/>
                </a:solidFill>
              </a:rPr>
              <a:t> Vrchlabí, odboru sociálním a zdravotním, na adrese  Krkonošská 8, 543 01 Vrchlabí.</a:t>
            </a:r>
          </a:p>
        </p:txBody>
      </p:sp>
    </p:spTree>
    <p:extLst>
      <p:ext uri="{BB962C8B-B14F-4D97-AF65-F5344CB8AC3E}">
        <p14:creationId xmlns:p14="http://schemas.microsoft.com/office/powerpoint/2010/main" val="243471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BAC34-7A54-4B84-99AE-F7B7533F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609600"/>
            <a:ext cx="8632368" cy="1320800"/>
          </a:xfrm>
        </p:spPr>
        <p:txBody>
          <a:bodyPr/>
          <a:lstStyle/>
          <a:p>
            <a:pPr algn="ctr"/>
            <a:r>
              <a:rPr lang="cs-CZ" dirty="0"/>
              <a:t>Statistika činnosti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F54E30B-7205-4CA2-9E90-F89029E3B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94687"/>
              </p:ext>
            </p:extLst>
          </p:nvPr>
        </p:nvGraphicFramePr>
        <p:xfrm>
          <a:off x="783771" y="1930400"/>
          <a:ext cx="8863568" cy="401698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722915">
                  <a:extLst>
                    <a:ext uri="{9D8B030D-6E8A-4147-A177-3AD203B41FA5}">
                      <a16:colId xmlns:a16="http://schemas.microsoft.com/office/drawing/2014/main" val="3441044770"/>
                    </a:ext>
                  </a:extLst>
                </a:gridCol>
                <a:gridCol w="731139">
                  <a:extLst>
                    <a:ext uri="{9D8B030D-6E8A-4147-A177-3AD203B41FA5}">
                      <a16:colId xmlns:a16="http://schemas.microsoft.com/office/drawing/2014/main" val="89777641"/>
                    </a:ext>
                  </a:extLst>
                </a:gridCol>
                <a:gridCol w="3644918">
                  <a:extLst>
                    <a:ext uri="{9D8B030D-6E8A-4147-A177-3AD203B41FA5}">
                      <a16:colId xmlns:a16="http://schemas.microsoft.com/office/drawing/2014/main" val="1394604146"/>
                    </a:ext>
                  </a:extLst>
                </a:gridCol>
                <a:gridCol w="764596">
                  <a:extLst>
                    <a:ext uri="{9D8B030D-6E8A-4147-A177-3AD203B41FA5}">
                      <a16:colId xmlns:a16="http://schemas.microsoft.com/office/drawing/2014/main" val="3999948573"/>
                    </a:ext>
                  </a:extLst>
                </a:gridCol>
              </a:tblGrid>
              <a:tr h="52221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Vlastní činnost / úkony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Činnost</a:t>
                      </a:r>
                      <a:r>
                        <a:rPr lang="cs-CZ" sz="2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v rámci pověření SPOD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292545"/>
                  </a:ext>
                </a:extLst>
              </a:tr>
              <a:tr h="522213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klientů 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rodin/osob: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608695"/>
                  </a:ext>
                </a:extLst>
              </a:tr>
              <a:tr h="522213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úkonů 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2054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konzultací celkem: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311426"/>
                  </a:ext>
                </a:extLst>
              </a:tr>
              <a:tr h="513258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-Sociálně terapeutické činnosti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1849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případových konferencí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339752"/>
                  </a:ext>
                </a:extLst>
              </a:tr>
              <a:tr h="52221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-Pomoc v krizi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přednášek a kurzů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267778"/>
                  </a:ext>
                </a:extLst>
              </a:tr>
              <a:tr h="261107"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592010"/>
                  </a:ext>
                </a:extLst>
              </a:tr>
              <a:tr h="261107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Ostatní činnosti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809961"/>
                  </a:ext>
                </a:extLst>
              </a:tr>
              <a:tr h="622399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odmítnutých zájemců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</a:rPr>
                        <a:t>Počet odmítnutých zájemců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76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459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7A0CC-3CB8-48AA-86F5-0603CCD44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09600"/>
            <a:ext cx="8804366" cy="1320800"/>
          </a:xfrm>
        </p:spPr>
        <p:txBody>
          <a:bodyPr/>
          <a:lstStyle/>
          <a:p>
            <a:pPr algn="ctr"/>
            <a:r>
              <a:rPr lang="cs-CZ" dirty="0"/>
              <a:t>Počty konzultací dle obcí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DF652C3-4E4A-4804-8109-0B97CEA9B3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365134"/>
              </p:ext>
            </p:extLst>
          </p:nvPr>
        </p:nvGraphicFramePr>
        <p:xfrm>
          <a:off x="666206" y="1269999"/>
          <a:ext cx="5107578" cy="41358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94474">
                  <a:extLst>
                    <a:ext uri="{9D8B030D-6E8A-4147-A177-3AD203B41FA5}">
                      <a16:colId xmlns:a16="http://schemas.microsoft.com/office/drawing/2014/main" val="176240424"/>
                    </a:ext>
                  </a:extLst>
                </a:gridCol>
                <a:gridCol w="3013104">
                  <a:extLst>
                    <a:ext uri="{9D8B030D-6E8A-4147-A177-3AD203B41FA5}">
                      <a16:colId xmlns:a16="http://schemas.microsoft.com/office/drawing/2014/main" val="1279374220"/>
                    </a:ext>
                  </a:extLst>
                </a:gridCol>
              </a:tblGrid>
              <a:tr h="70972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Město, obec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Počet konzultací celkem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3866363569"/>
                  </a:ext>
                </a:extLst>
              </a:tr>
              <a:tr h="30464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Vrchlabí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1038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4155279442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Dvůr Králové           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12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4239220786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Hostinné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99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408886833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Dolní Branná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44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4215837469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Lánov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162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3402817951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Dolní Lánov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19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2780180431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Špindlerův Mlýn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47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531928838"/>
                  </a:ext>
                </a:extLst>
              </a:tr>
              <a:tr h="44592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Rudník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218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4156139740"/>
                  </a:ext>
                </a:extLst>
              </a:tr>
            </a:tbl>
          </a:graphicData>
        </a:graphic>
      </p:graphicFrame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CDF652C3-4E4A-4804-8109-0B97CEA9B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040288"/>
              </p:ext>
            </p:extLst>
          </p:nvPr>
        </p:nvGraphicFramePr>
        <p:xfrm>
          <a:off x="6152606" y="1270000"/>
          <a:ext cx="5107578" cy="41358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83291">
                  <a:extLst>
                    <a:ext uri="{9D8B030D-6E8A-4147-A177-3AD203B41FA5}">
                      <a16:colId xmlns:a16="http://schemas.microsoft.com/office/drawing/2014/main" val="176240424"/>
                    </a:ext>
                  </a:extLst>
                </a:gridCol>
                <a:gridCol w="2924287">
                  <a:extLst>
                    <a:ext uri="{9D8B030D-6E8A-4147-A177-3AD203B41FA5}">
                      <a16:colId xmlns:a16="http://schemas.microsoft.com/office/drawing/2014/main" val="1279374220"/>
                    </a:ext>
                  </a:extLst>
                </a:gridCol>
              </a:tblGrid>
              <a:tr h="54828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Město, obec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Počet konzultací celkem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3866363569"/>
                  </a:ext>
                </a:extLst>
              </a:tr>
              <a:tr h="4833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Černý</a:t>
                      </a:r>
                      <a:r>
                        <a:rPr lang="cs-CZ" baseline="0" dirty="0"/>
                        <a:t> Důl</a:t>
                      </a:r>
                      <a:endParaRPr lang="cs-CZ" dirty="0"/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2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1143974981"/>
                  </a:ext>
                </a:extLst>
              </a:tr>
              <a:tr h="4833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Horní Kalná 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16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2604772948"/>
                  </a:ext>
                </a:extLst>
              </a:tr>
              <a:tr h="48330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Dolní Kalná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10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189501900"/>
                  </a:ext>
                </a:extLst>
              </a:tr>
              <a:tr h="469137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cs-CZ" dirty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Jilemnice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76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2291326684"/>
                  </a:ext>
                </a:extLst>
              </a:tr>
              <a:tr h="443363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Nová Paka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79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4245957848"/>
                  </a:ext>
                </a:extLst>
              </a:tr>
              <a:tr h="47126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Trutnov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37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2668883951"/>
                  </a:ext>
                </a:extLst>
              </a:tr>
              <a:tr h="3769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Ostatní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195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3337310419"/>
                  </a:ext>
                </a:extLst>
              </a:tr>
              <a:tr h="376935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           </a:t>
                      </a:r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cs-CZ" dirty="0"/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1203699738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49713"/>
              </p:ext>
            </p:extLst>
          </p:nvPr>
        </p:nvGraphicFramePr>
        <p:xfrm>
          <a:off x="2958737" y="5982484"/>
          <a:ext cx="6074229" cy="49320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125521">
                  <a:extLst>
                    <a:ext uri="{9D8B030D-6E8A-4147-A177-3AD203B41FA5}">
                      <a16:colId xmlns:a16="http://schemas.microsoft.com/office/drawing/2014/main" val="3875548804"/>
                    </a:ext>
                  </a:extLst>
                </a:gridCol>
                <a:gridCol w="1948708">
                  <a:extLst>
                    <a:ext uri="{9D8B030D-6E8A-4147-A177-3AD203B41FA5}">
                      <a16:colId xmlns:a16="http://schemas.microsoft.com/office/drawing/2014/main" val="2509886771"/>
                    </a:ext>
                  </a:extLst>
                </a:gridCol>
              </a:tblGrid>
              <a:tr h="295728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lang="cs-CZ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lang="cs-CZ" dirty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Celkem</a:t>
                      </a:r>
                      <a:r>
                        <a:rPr lang="cs-CZ" baseline="0" dirty="0"/>
                        <a:t> poskytnuto 2054</a:t>
                      </a:r>
                      <a:endParaRPr lang="cs-CZ" dirty="0"/>
                    </a:p>
                  </a:txBody>
                  <a:tcPr marL="81869" marR="81869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cs-CZ" dirty="0"/>
                        <a:t> konzultací</a:t>
                      </a:r>
                    </a:p>
                  </a:txBody>
                  <a:tcPr marL="81869" marR="81869" anchor="b"/>
                </a:tc>
                <a:extLst>
                  <a:ext uri="{0D108BD9-81ED-4DB2-BD59-A6C34878D82A}">
                    <a16:rowId xmlns:a16="http://schemas.microsoft.com/office/drawing/2014/main" val="2902385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557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CBBC5E-BD1E-49EE-A17D-A85C0A795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72060" cy="1320800"/>
          </a:xfrm>
        </p:spPr>
        <p:txBody>
          <a:bodyPr/>
          <a:lstStyle/>
          <a:p>
            <a:pPr algn="ctr"/>
            <a:r>
              <a:rPr lang="cs-CZ" dirty="0"/>
              <a:t>Dotace a dary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F4DA56E-7399-47F1-8DAA-5096B037F151}"/>
              </a:ext>
            </a:extLst>
          </p:cNvPr>
          <p:cNvSpPr/>
          <p:nvPr/>
        </p:nvSpPr>
        <p:spPr>
          <a:xfrm>
            <a:off x="1486791" y="2242676"/>
            <a:ext cx="86144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dirty="0"/>
              <a:t>Financování</a:t>
            </a:r>
            <a:r>
              <a:rPr lang="cs-CZ" dirty="0"/>
              <a:t>  činnosti Centra psychologické podpory, z. s., bylo v roce 2023 vícezdrojové:  </a:t>
            </a:r>
          </a:p>
          <a:p>
            <a:pPr algn="just">
              <a:buNone/>
            </a:pPr>
            <a:endParaRPr lang="cs-CZ" dirty="0"/>
          </a:p>
          <a:p>
            <a:r>
              <a:rPr lang="cs-CZ" dirty="0"/>
              <a:t>Dotace KHK  					    						320 000,- Kč</a:t>
            </a:r>
          </a:p>
          <a:p>
            <a:r>
              <a:rPr lang="cs-CZ" dirty="0"/>
              <a:t>Dotace MPSV						    				    3 355 770,- Kč</a:t>
            </a:r>
          </a:p>
          <a:p>
            <a:r>
              <a:rPr lang="cs-CZ" dirty="0"/>
              <a:t>Dotace </a:t>
            </a:r>
            <a:r>
              <a:rPr lang="cs-CZ" dirty="0" err="1"/>
              <a:t>MěÚ</a:t>
            </a:r>
            <a:r>
              <a:rPr lang="cs-CZ" dirty="0"/>
              <a:t> Vrchlabí				   					200 000,- Kč  </a:t>
            </a:r>
          </a:p>
          <a:p>
            <a:r>
              <a:rPr lang="cs-CZ" dirty="0"/>
              <a:t>Dotace obce Nová Paka 			        				  10 000,- Kč</a:t>
            </a:r>
          </a:p>
          <a:p>
            <a:r>
              <a:rPr lang="cs-CZ" dirty="0"/>
              <a:t>Dotace obce Lánov				        			  	  10 000,- Kč</a:t>
            </a:r>
          </a:p>
          <a:p>
            <a:r>
              <a:rPr lang="cs-CZ" dirty="0"/>
              <a:t>Dotace obce Dolní Branná								    8 000,- Kč</a:t>
            </a:r>
          </a:p>
          <a:p>
            <a:r>
              <a:rPr lang="cs-CZ" dirty="0"/>
              <a:t>Dotace města Jilemnice 								  18 000,- Kč</a:t>
            </a:r>
          </a:p>
          <a:p>
            <a:r>
              <a:rPr lang="cs-CZ" dirty="0"/>
              <a:t>Dar obce Rudník										   10 000,-Kč</a:t>
            </a:r>
          </a:p>
        </p:txBody>
      </p:sp>
    </p:spTree>
    <p:extLst>
      <p:ext uri="{BB962C8B-B14F-4D97-AF65-F5344CB8AC3E}">
        <p14:creationId xmlns:p14="http://schemas.microsoft.com/office/powerpoint/2010/main" val="2447315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9FCDB-0E12-481D-AABE-5B754D3BD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670560"/>
            <a:ext cx="8841375" cy="1045699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Celkový přehled využití dotací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09139"/>
              </p:ext>
            </p:extLst>
          </p:nvPr>
        </p:nvGraphicFramePr>
        <p:xfrm>
          <a:off x="1387127" y="1875690"/>
          <a:ext cx="5534608" cy="3223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729">
                  <a:extLst>
                    <a:ext uri="{9D8B030D-6E8A-4147-A177-3AD203B41FA5}">
                      <a16:colId xmlns:a16="http://schemas.microsoft.com/office/drawing/2014/main" val="2402320621"/>
                    </a:ext>
                  </a:extLst>
                </a:gridCol>
                <a:gridCol w="910705">
                  <a:extLst>
                    <a:ext uri="{9D8B030D-6E8A-4147-A177-3AD203B41FA5}">
                      <a16:colId xmlns:a16="http://schemas.microsoft.com/office/drawing/2014/main" val="2781721275"/>
                    </a:ext>
                  </a:extLst>
                </a:gridCol>
                <a:gridCol w="1472269">
                  <a:extLst>
                    <a:ext uri="{9D8B030D-6E8A-4147-A177-3AD203B41FA5}">
                      <a16:colId xmlns:a16="http://schemas.microsoft.com/office/drawing/2014/main" val="2782550823"/>
                    </a:ext>
                  </a:extLst>
                </a:gridCol>
                <a:gridCol w="1035905">
                  <a:extLst>
                    <a:ext uri="{9D8B030D-6E8A-4147-A177-3AD203B41FA5}">
                      <a16:colId xmlns:a16="http://schemas.microsoft.com/office/drawing/2014/main" val="472451559"/>
                    </a:ext>
                  </a:extLst>
                </a:gridCol>
              </a:tblGrid>
              <a:tr h="58562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Dotace MPSV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částka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Dotace Města Vrchlabí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částka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3291716"/>
                  </a:ext>
                </a:extLst>
              </a:tr>
              <a:tr h="9840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</a:rPr>
                        <a:t>Osobní náklady              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3 269 715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Osobní náklady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9382369"/>
                  </a:ext>
                </a:extLst>
              </a:tr>
              <a:tr h="13199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Provozní náklady           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materiál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služby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86 055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86 055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Provozní náklady           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materiál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služby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200 000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104 711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95 289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6585268"/>
                  </a:ext>
                </a:extLst>
              </a:tr>
              <a:tr h="334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Celkem                           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3 355 770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5226" marR="75226" marT="37613" marB="37613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200 000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873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258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9FCDB-0E12-481D-AABE-5B754D3BD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694944"/>
            <a:ext cx="8966141" cy="107356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Celková finanční zpráva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485872"/>
              </p:ext>
            </p:extLst>
          </p:nvPr>
        </p:nvGraphicFramePr>
        <p:xfrm>
          <a:off x="1584107" y="1768510"/>
          <a:ext cx="8110877" cy="4374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029">
                  <a:extLst>
                    <a:ext uri="{9D8B030D-6E8A-4147-A177-3AD203B41FA5}">
                      <a16:colId xmlns:a16="http://schemas.microsoft.com/office/drawing/2014/main" val="2495949966"/>
                    </a:ext>
                  </a:extLst>
                </a:gridCol>
                <a:gridCol w="1558106">
                  <a:extLst>
                    <a:ext uri="{9D8B030D-6E8A-4147-A177-3AD203B41FA5}">
                      <a16:colId xmlns:a16="http://schemas.microsoft.com/office/drawing/2014/main" val="1694232721"/>
                    </a:ext>
                  </a:extLst>
                </a:gridCol>
                <a:gridCol w="2320801">
                  <a:extLst>
                    <a:ext uri="{9D8B030D-6E8A-4147-A177-3AD203B41FA5}">
                      <a16:colId xmlns:a16="http://schemas.microsoft.com/office/drawing/2014/main" val="2906317455"/>
                    </a:ext>
                  </a:extLst>
                </a:gridCol>
                <a:gridCol w="1641941">
                  <a:extLst>
                    <a:ext uri="{9D8B030D-6E8A-4147-A177-3AD203B41FA5}">
                      <a16:colId xmlns:a16="http://schemas.microsoft.com/office/drawing/2014/main" val="764974323"/>
                    </a:ext>
                  </a:extLst>
                </a:gridCol>
              </a:tblGrid>
              <a:tr h="556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náklady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111" marR="82111" marT="41055" marB="410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částka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111" marR="82111" marT="41055" marB="410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Výnosy  -</a:t>
                      </a:r>
                      <a:endParaRPr lang="cs-CZ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111" marR="82111" marT="41055" marB="410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částka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111" marR="82111" marT="41055" marB="41055"/>
                </a:tc>
                <a:extLst>
                  <a:ext uri="{0D108BD9-81ED-4DB2-BD59-A6C34878D82A}">
                    <a16:rowId xmlns:a16="http://schemas.microsoft.com/office/drawing/2014/main" val="366098964"/>
                  </a:ext>
                </a:extLst>
              </a:tr>
              <a:tr h="3817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Osobní náklady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Spotřebované nákupy a služby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Spotřebované nákupy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Služby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Ostatní náklady                                                                               			                    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Náklady 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111" marR="82111" marT="41055" marB="410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3 814 491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209 143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226 998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8 898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4 259 530</a:t>
                      </a:r>
                    </a:p>
                  </a:txBody>
                  <a:tcPr marL="82111" marR="82111" marT="41055" marB="410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Dotace MPSV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Dotace </a:t>
                      </a:r>
                      <a:r>
                        <a:rPr lang="cs-CZ" sz="1400" dirty="0" err="1">
                          <a:effectLst/>
                        </a:rPr>
                        <a:t>MěÚ</a:t>
                      </a:r>
                      <a:r>
                        <a:rPr lang="cs-CZ" sz="1400" dirty="0">
                          <a:effectLst/>
                        </a:rPr>
                        <a:t> Vrchlabí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Dotace ostatní obce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Přijaté dary</a:t>
                      </a:r>
                      <a:endParaRPr lang="cs-CZ" sz="1400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Ostatní výnosy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Výnosy 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111" marR="82111" marT="41055" marB="410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3 355 770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200 000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396 000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144 146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205 130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4 301 046</a:t>
                      </a:r>
                    </a:p>
                  </a:txBody>
                  <a:tcPr marL="82111" marR="82111" marT="41055" marB="41055"/>
                </a:tc>
                <a:extLst>
                  <a:ext uri="{0D108BD9-81ED-4DB2-BD59-A6C34878D82A}">
                    <a16:rowId xmlns:a16="http://schemas.microsoft.com/office/drawing/2014/main" val="3082638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950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73279-6FFE-477B-B3AE-ACE9236F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9817485" cy="1596177"/>
          </a:xfrm>
        </p:spPr>
        <p:txBody>
          <a:bodyPr/>
          <a:lstStyle/>
          <a:p>
            <a:pPr algn="ctr"/>
            <a:r>
              <a:rPr lang="cs-CZ" dirty="0"/>
              <a:t>Obsah</a:t>
            </a:r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3912AC9D-AB4B-46D5-B5EE-6DA4C8A6BED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6629084"/>
              </p:ext>
            </p:extLst>
          </p:nvPr>
        </p:nvGraphicFramePr>
        <p:xfrm>
          <a:off x="1295399" y="1691638"/>
          <a:ext cx="9073551" cy="406223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385756">
                  <a:extLst>
                    <a:ext uri="{9D8B030D-6E8A-4147-A177-3AD203B41FA5}">
                      <a16:colId xmlns:a16="http://schemas.microsoft.com/office/drawing/2014/main" val="333203168"/>
                    </a:ext>
                  </a:extLst>
                </a:gridCol>
                <a:gridCol w="2687795">
                  <a:extLst>
                    <a:ext uri="{9D8B030D-6E8A-4147-A177-3AD203B41FA5}">
                      <a16:colId xmlns:a16="http://schemas.microsoft.com/office/drawing/2014/main" val="2982428087"/>
                    </a:ext>
                  </a:extLst>
                </a:gridCol>
              </a:tblGrid>
              <a:tr h="440116">
                <a:tc>
                  <a:txBody>
                    <a:bodyPr/>
                    <a:lstStyle/>
                    <a:p>
                      <a:r>
                        <a:rPr lang="cs-CZ" b="1" dirty="0"/>
                        <a:t>Úvodní slovo ředitele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Str. 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838950"/>
                  </a:ext>
                </a:extLst>
              </a:tr>
              <a:tr h="440116">
                <a:tc>
                  <a:txBody>
                    <a:bodyPr/>
                    <a:lstStyle/>
                    <a:p>
                      <a:r>
                        <a:rPr lang="cs-CZ" b="1" dirty="0"/>
                        <a:t>Základní informace o organizaci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Str. 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48741"/>
                  </a:ext>
                </a:extLst>
              </a:tr>
              <a:tr h="440116">
                <a:tc>
                  <a:txBody>
                    <a:bodyPr/>
                    <a:lstStyle/>
                    <a:p>
                      <a:r>
                        <a:rPr lang="cs-CZ" b="1" dirty="0"/>
                        <a:t>Organizační struktura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Str. 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126894"/>
                  </a:ext>
                </a:extLst>
              </a:tr>
              <a:tr h="440116">
                <a:tc>
                  <a:txBody>
                    <a:bodyPr/>
                    <a:lstStyle/>
                    <a:p>
                      <a:r>
                        <a:rPr lang="cs-CZ" b="1" dirty="0"/>
                        <a:t>Informace o vlastní činnosti poradny, foto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Str. 6-11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656874"/>
                  </a:ext>
                </a:extLst>
              </a:tr>
              <a:tr h="386653">
                <a:tc>
                  <a:txBody>
                    <a:bodyPr/>
                    <a:lstStyle/>
                    <a:p>
                      <a:r>
                        <a:rPr lang="cs-CZ" b="1" dirty="0"/>
                        <a:t>Informace o činnosti poradny v rámci pověření SPOD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Str.12-14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629081"/>
                  </a:ext>
                </a:extLst>
              </a:tr>
              <a:tr h="440116">
                <a:tc>
                  <a:txBody>
                    <a:bodyPr/>
                    <a:lstStyle/>
                    <a:p>
                      <a:r>
                        <a:rPr lang="cs-CZ" b="1" dirty="0"/>
                        <a:t>Statistické údaje o činnosti poradny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Str.15-16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730465"/>
                  </a:ext>
                </a:extLst>
              </a:tr>
              <a:tr h="394809">
                <a:tc>
                  <a:txBody>
                    <a:bodyPr/>
                    <a:lstStyle/>
                    <a:p>
                      <a:r>
                        <a:rPr lang="cs-CZ" b="1" dirty="0"/>
                        <a:t>Dotace a dary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Str. 17-18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3358"/>
                  </a:ext>
                </a:extLst>
              </a:tr>
              <a:tr h="451606">
                <a:tc>
                  <a:txBody>
                    <a:bodyPr/>
                    <a:lstStyle/>
                    <a:p>
                      <a:r>
                        <a:rPr lang="cs-CZ" b="1" dirty="0"/>
                        <a:t>Finanční</a:t>
                      </a:r>
                      <a:r>
                        <a:rPr lang="cs-CZ" b="1" baseline="0" dirty="0"/>
                        <a:t> zpráva</a:t>
                      </a:r>
                    </a:p>
                    <a:p>
                      <a:r>
                        <a:rPr lang="cs-CZ" b="1" baseline="0" dirty="0"/>
                        <a:t>Partneři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Str. 19-22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Str. 23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850730"/>
                  </a:ext>
                </a:extLst>
              </a:tr>
              <a:tr h="440116">
                <a:tc>
                  <a:txBody>
                    <a:bodyPr/>
                    <a:lstStyle/>
                    <a:p>
                      <a:r>
                        <a:rPr lang="cs-CZ" b="1" dirty="0"/>
                        <a:t>Poděkování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Str. 24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147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007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6192" y="636186"/>
            <a:ext cx="8800768" cy="1294214"/>
          </a:xfrm>
        </p:spPr>
        <p:txBody>
          <a:bodyPr/>
          <a:lstStyle/>
          <a:p>
            <a:pPr algn="ctr"/>
            <a:r>
              <a:rPr lang="cs-CZ" dirty="0"/>
              <a:t>Rozvaha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991293"/>
              </p:ext>
            </p:extLst>
          </p:nvPr>
        </p:nvGraphicFramePr>
        <p:xfrm>
          <a:off x="1166192" y="1387796"/>
          <a:ext cx="7327299" cy="475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5737">
                  <a:extLst>
                    <a:ext uri="{9D8B030D-6E8A-4147-A177-3AD203B41FA5}">
                      <a16:colId xmlns:a16="http://schemas.microsoft.com/office/drawing/2014/main" val="4179410211"/>
                    </a:ext>
                  </a:extLst>
                </a:gridCol>
                <a:gridCol w="2381562">
                  <a:extLst>
                    <a:ext uri="{9D8B030D-6E8A-4147-A177-3AD203B41FA5}">
                      <a16:colId xmlns:a16="http://schemas.microsoft.com/office/drawing/2014/main" val="1532195605"/>
                    </a:ext>
                  </a:extLst>
                </a:gridCol>
              </a:tblGrid>
              <a:tr h="292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                                                     Aktiva a pasiva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cs-CZ" sz="1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 tis.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4000892416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        </a:t>
                      </a:r>
                      <a:r>
                        <a:rPr lang="cs-CZ" sz="1400" b="1" dirty="0">
                          <a:effectLst/>
                        </a:rPr>
                        <a:t>- Aktiva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075651873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dlouhodobý nehmotný majetek celkem	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726833354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dlouhodobý hmotný majetek 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446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2693712252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- oprávky k dlouhodobému majetku celkem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-480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137197165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krátkodobý majetek 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713702685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- zásoby 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179637648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- krátkodobý finanční majetek celkem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546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30444990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Aktiva celkem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05028148"/>
                  </a:ext>
                </a:extLst>
              </a:tr>
              <a:tr h="291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b="1" dirty="0">
                          <a:effectLst/>
                        </a:rPr>
                        <a:t>        - Pasiva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524066853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vlastní zdroje celkem		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1043040754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cizí zdroje celkem 	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363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640791769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dlouhodobé závazky celkem		                                  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912059851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krátkodobé závazky celkem		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89818363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- jiná pasiva celkem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531639384"/>
                  </a:ext>
                </a:extLst>
              </a:tr>
              <a:tr h="275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Pasiva Celkem			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48" marR="79348" marT="39674" marB="396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</a:t>
                      </a:r>
                    </a:p>
                  </a:txBody>
                  <a:tcPr marL="79348" marR="79348" marT="39674" marB="39674"/>
                </a:tc>
                <a:extLst>
                  <a:ext uri="{0D108BD9-81ED-4DB2-BD59-A6C34878D82A}">
                    <a16:rowId xmlns:a16="http://schemas.microsoft.com/office/drawing/2014/main" val="3970237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669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02CAD-24E2-40F5-B3C2-4EFBC439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894" y="609600"/>
            <a:ext cx="9683637" cy="1320800"/>
          </a:xfrm>
        </p:spPr>
        <p:txBody>
          <a:bodyPr/>
          <a:lstStyle/>
          <a:p>
            <a:pPr algn="ctr"/>
            <a:r>
              <a:rPr lang="cs-CZ" dirty="0"/>
              <a:t>Účetní závěrka - komentář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D6B28B-C5E1-410B-A4FA-93198A599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258" y="1325461"/>
            <a:ext cx="9830273" cy="51150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b="1" dirty="0"/>
              <a:t>Zhodnocení výsledků hospodaření:</a:t>
            </a:r>
            <a:endParaRPr lang="cs-CZ" dirty="0"/>
          </a:p>
          <a:p>
            <a:pPr algn="just"/>
            <a:r>
              <a:rPr lang="cs-CZ" dirty="0"/>
              <a:t>     Organizace započala svou činnost v roce 2015. Výnosy z vlastní činnosti v roce 2023 činily Kč 205 130,-. Výnosy z dotace MPSV za rok 2023 činily Kč 3 355 770,-,  provozní dotace od města Vrchlabí Kč 200 000,-, další dotace a dary od malých obcí Kč 396 000,- celkem.</a:t>
            </a:r>
          </a:p>
          <a:p>
            <a:pPr algn="just"/>
            <a:r>
              <a:rPr lang="cs-CZ" dirty="0"/>
              <a:t>     Dotace na investice pro rok 2023 nebyly poskytnuty. </a:t>
            </a:r>
          </a:p>
          <a:p>
            <a:pPr algn="just"/>
            <a:r>
              <a:rPr lang="cs-CZ" dirty="0"/>
              <a:t>     Celkové náklady na činnost k 31. 12. 2023 činily celkem Kč 4 259 529,89, výnosy činily Kč 4 301 046, -. Hospodářský výsledek činil Kč 41 516,11.</a:t>
            </a:r>
          </a:p>
          <a:p>
            <a:pPr marL="0" lvl="0" indent="0" algn="just">
              <a:buNone/>
            </a:pPr>
            <a:r>
              <a:rPr lang="cs-CZ" b="1" dirty="0"/>
              <a:t>Investiční činnost:</a:t>
            </a:r>
            <a:endParaRPr lang="cs-CZ" dirty="0"/>
          </a:p>
          <a:p>
            <a:pPr algn="just"/>
            <a:r>
              <a:rPr lang="cs-CZ" dirty="0"/>
              <a:t>     </a:t>
            </a:r>
            <a:r>
              <a:rPr lang="pt-BR" dirty="0"/>
              <a:t>Organizace neobdržela v roce 20</a:t>
            </a:r>
            <a:r>
              <a:rPr lang="cs-CZ" dirty="0"/>
              <a:t>23  </a:t>
            </a:r>
            <a:r>
              <a:rPr lang="pt-BR" dirty="0"/>
              <a:t>žádné finanční prostředky na investice. </a:t>
            </a:r>
            <a:r>
              <a:rPr lang="cs-CZ" dirty="0"/>
              <a:t>                    </a:t>
            </a:r>
            <a:r>
              <a:rPr lang="pt-BR" dirty="0"/>
              <a:t>V období  1. 1.</a:t>
            </a:r>
            <a:r>
              <a:rPr lang="cs-CZ" dirty="0"/>
              <a:t> - </a:t>
            </a:r>
            <a:r>
              <a:rPr lang="pt-BR" dirty="0"/>
              <a:t>31. 12. </a:t>
            </a:r>
            <a:r>
              <a:rPr lang="cs-CZ" dirty="0"/>
              <a:t>2</a:t>
            </a:r>
            <a:r>
              <a:rPr lang="pt-BR" dirty="0"/>
              <a:t>0</a:t>
            </a:r>
            <a:r>
              <a:rPr lang="cs-CZ" dirty="0"/>
              <a:t>23</a:t>
            </a:r>
            <a:r>
              <a:rPr lang="pt-BR" dirty="0"/>
              <a:t> nebyly žádné investice pořízeny. </a:t>
            </a:r>
            <a:endParaRPr lang="cs-CZ" dirty="0"/>
          </a:p>
          <a:p>
            <a:pPr marL="0" lvl="0" indent="0" algn="just">
              <a:buNone/>
            </a:pPr>
            <a:r>
              <a:rPr lang="cs-CZ" b="1" dirty="0"/>
              <a:t>Pracovníci a mzdové prostředky:</a:t>
            </a:r>
            <a:endParaRPr lang="cs-CZ" dirty="0"/>
          </a:p>
          <a:p>
            <a:pPr algn="just"/>
            <a:r>
              <a:rPr lang="cs-CZ" dirty="0"/>
              <a:t>     Objem osobních nákladů k 31. 12. 2023 činil Kč 3 814 491,-. Evidenční přepočtený počet zaměstnanců v roce 2023 činil 5 úvazků.</a:t>
            </a:r>
          </a:p>
          <a:p>
            <a:pPr marL="0" lvl="0" indent="0">
              <a:buNone/>
            </a:pPr>
            <a:r>
              <a:rPr lang="cs-CZ" b="1" dirty="0"/>
              <a:t>Doplňková činnost: </a:t>
            </a:r>
            <a:r>
              <a:rPr lang="cs-CZ" dirty="0"/>
              <a:t>Doplňková činnost nebyla v roce 2023 realizována. </a:t>
            </a:r>
          </a:p>
          <a:p>
            <a:pPr algn="just">
              <a:lnSpc>
                <a:spcPts val="1900"/>
              </a:lnSpc>
            </a:pPr>
            <a:endParaRPr lang="cs-CZ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812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5A5D2-B70E-426E-A6DD-03A6D6D6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216" y="609600"/>
            <a:ext cx="8778241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Účetní závěrka - pokračování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E981ED-E59A-48FB-BD7D-22080A4C4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17" y="1664677"/>
            <a:ext cx="9030454" cy="480646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b="1" dirty="0"/>
              <a:t>Péče o spravovaný majetek</a:t>
            </a:r>
            <a:r>
              <a:rPr lang="pl-PL" dirty="0"/>
              <a:t> </a:t>
            </a:r>
            <a:r>
              <a:rPr lang="pl-PL" b="1" dirty="0"/>
              <a:t>: </a:t>
            </a:r>
            <a:endParaRPr lang="cs-CZ" dirty="0"/>
          </a:p>
          <a:p>
            <a:pPr algn="just"/>
            <a:r>
              <a:rPr lang="cs-CZ" dirty="0"/>
              <a:t>     Ve sledovaném období byla provedena inventarizace pokladní hotovosti a zůstatků bankovních účtů k 31. 12. 2023 – zjištěné stavy souhlasily se stavy                           v účetnictví. </a:t>
            </a:r>
          </a:p>
          <a:p>
            <a:pPr marL="0" lvl="0" indent="0">
              <a:buNone/>
            </a:pPr>
            <a:r>
              <a:rPr lang="cs-CZ" b="1" dirty="0"/>
              <a:t>Závazky a pohledávky: </a:t>
            </a:r>
            <a:endParaRPr lang="cs-CZ" dirty="0"/>
          </a:p>
          <a:p>
            <a:pPr algn="just"/>
            <a:r>
              <a:rPr lang="cs-CZ" dirty="0"/>
              <a:t>     V souladu s platnými účetními předpisy bylo v roce 2023 účtováno o účtech 321 – Dodavatelé. Další závazky jsou daň z příjmu ze závislé činnosti, odvody na sociální a zdravotní pojištění, závazky vůči zaměstnancům. Žádný z uvedených závazků není po lhůtě splatnosti. </a:t>
            </a:r>
          </a:p>
          <a:p>
            <a:pPr marL="0" lvl="0" indent="0">
              <a:buNone/>
            </a:pPr>
            <a:r>
              <a:rPr lang="pl-PL" b="1" dirty="0"/>
              <a:t>Hodnocení hospodaření s dotacemi ze státního rozpočtu</a:t>
            </a:r>
            <a:r>
              <a:rPr lang="pl-PL" dirty="0"/>
              <a:t>: </a:t>
            </a:r>
            <a:endParaRPr lang="cs-CZ" dirty="0"/>
          </a:p>
          <a:p>
            <a:pPr algn="just"/>
            <a:r>
              <a:rPr lang="cs-CZ" dirty="0"/>
              <a:t>     V roce 2023 byla organizaci poskytnuta provozní dotace z prostředků MPSV ČR. Poskytnuté prostředky z dotace na přímé vzdělávání byly čerpány v plné výši. </a:t>
            </a:r>
          </a:p>
          <a:p>
            <a:pPr algn="just"/>
            <a:r>
              <a:rPr lang="cs-CZ" dirty="0"/>
              <a:t>     Organizaci byl poskytnut příspěvek na provoz z rozpočtu města Vrchlabí.                       Prostředky z poskytnuté dotace byly čerpány v plné výši.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220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C4A94FD-4ED0-48CC-B161-906D08ACE823}"/>
              </a:ext>
            </a:extLst>
          </p:cNvPr>
          <p:cNvSpPr txBox="1"/>
          <p:nvPr/>
        </p:nvSpPr>
        <p:spPr>
          <a:xfrm>
            <a:off x="1079001" y="609601"/>
            <a:ext cx="9674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0070C0"/>
                </a:solidFill>
              </a:rPr>
              <a:t>Partneři</a:t>
            </a:r>
          </a:p>
        </p:txBody>
      </p:sp>
      <p:pic>
        <p:nvPicPr>
          <p:cNvPr id="5" name="Zástupný symbol pro obsah 3" descr="hk-logo.jpg">
            <a:extLst>
              <a:ext uri="{FF2B5EF4-FFF2-40B4-BE49-F238E27FC236}">
                <a16:creationId xmlns:a16="http://schemas.microsoft.com/office/drawing/2014/main" id="{A60B5E35-A2FF-483F-A1B6-665554E653B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9812" y="2763318"/>
            <a:ext cx="1345851" cy="678967"/>
          </a:xfrm>
          <a:prstGeom prst="rect">
            <a:avLst/>
          </a:prstGeom>
        </p:spPr>
      </p:pic>
      <p:pic>
        <p:nvPicPr>
          <p:cNvPr id="6" name="Obrázek 5" descr="mpsv-logo.jpg">
            <a:extLst>
              <a:ext uri="{FF2B5EF4-FFF2-40B4-BE49-F238E27FC236}">
                <a16:creationId xmlns:a16="http://schemas.microsoft.com/office/drawing/2014/main" id="{22D6A68E-2DB5-48A3-9329-F260FE9B546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37226" y="3921960"/>
            <a:ext cx="798890" cy="820195"/>
          </a:xfrm>
          <a:prstGeom prst="rect">
            <a:avLst/>
          </a:prstGeom>
        </p:spPr>
      </p:pic>
      <p:pic>
        <p:nvPicPr>
          <p:cNvPr id="7" name="Obrázek 6" descr="vrchlabi-logo.jpg">
            <a:extLst>
              <a:ext uri="{FF2B5EF4-FFF2-40B4-BE49-F238E27FC236}">
                <a16:creationId xmlns:a16="http://schemas.microsoft.com/office/drawing/2014/main" id="{1A05BC08-8A80-46A4-9D67-2A27F1D165A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3522" y="2763318"/>
            <a:ext cx="773838" cy="956711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223D8D8E-FC36-4A4C-8FDF-DF749B1B3CE1}"/>
              </a:ext>
            </a:extLst>
          </p:cNvPr>
          <p:cNvSpPr txBox="1"/>
          <p:nvPr/>
        </p:nvSpPr>
        <p:spPr>
          <a:xfrm>
            <a:off x="965571" y="1618957"/>
            <a:ext cx="9958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Naše činnost byla realizována za finanční pomoci měst a obcí, MPSV a Královéhradeckého kraje.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C86119A-35CF-4BA9-A1F9-1337458713FB}"/>
              </a:ext>
            </a:extLst>
          </p:cNvPr>
          <p:cNvSpPr txBox="1"/>
          <p:nvPr/>
        </p:nvSpPr>
        <p:spPr>
          <a:xfrm>
            <a:off x="8762336" y="2746626"/>
            <a:ext cx="2500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KRÁLOVÉHRADECKÝ KRAJ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08AE946-7AD3-4516-A687-6FD90D4DF4BD}"/>
              </a:ext>
            </a:extLst>
          </p:cNvPr>
          <p:cNvSpPr txBox="1"/>
          <p:nvPr/>
        </p:nvSpPr>
        <p:spPr>
          <a:xfrm>
            <a:off x="8675663" y="3921960"/>
            <a:ext cx="2407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MINISTERSTVO PRÁCE </a:t>
            </a:r>
            <a:br>
              <a:rPr lang="cs-CZ" sz="1200" dirty="0"/>
            </a:br>
            <a:r>
              <a:rPr lang="cs-CZ" sz="1200" dirty="0"/>
              <a:t>A SOCIÁLNÍCH VĚCÍ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00B0368-B9FF-49B3-B9E3-6A4A1A7CA63D}"/>
              </a:ext>
            </a:extLst>
          </p:cNvPr>
          <p:cNvSpPr txBox="1"/>
          <p:nvPr/>
        </p:nvSpPr>
        <p:spPr>
          <a:xfrm>
            <a:off x="1866159" y="2746626"/>
            <a:ext cx="1524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MĚSTO VRCHLABÍ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D323C4-4B66-482D-A64F-1F69D9444E96}"/>
              </a:ext>
            </a:extLst>
          </p:cNvPr>
          <p:cNvSpPr/>
          <p:nvPr/>
        </p:nvSpPr>
        <p:spPr>
          <a:xfrm>
            <a:off x="1935332" y="3964404"/>
            <a:ext cx="38280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OBEC LÁNOV</a:t>
            </a:r>
          </a:p>
        </p:txBody>
      </p:sp>
      <p:pic>
        <p:nvPicPr>
          <p:cNvPr id="4" name="Picture 2" descr="Znak obce LÃ¡nov">
            <a:extLst>
              <a:ext uri="{FF2B5EF4-FFF2-40B4-BE49-F238E27FC236}">
                <a16:creationId xmlns:a16="http://schemas.microsoft.com/office/drawing/2014/main" id="{64B4FFF0-2C62-46D9-A457-A190B33D8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71" y="3964404"/>
            <a:ext cx="870471" cy="96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2" descr="VÃ½sledek obrÃ¡zku pro rudnÃ­k obec, er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 descr="VÃ½sledek obrÃ¡zku pro jilemnice er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513" y="5219004"/>
            <a:ext cx="1206115" cy="126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bdélník 19">
            <a:extLst>
              <a:ext uri="{FF2B5EF4-FFF2-40B4-BE49-F238E27FC236}">
                <a16:creationId xmlns:a16="http://schemas.microsoft.com/office/drawing/2014/main" id="{39D323C4-4B66-482D-A64F-1F69D9444E96}"/>
              </a:ext>
            </a:extLst>
          </p:cNvPr>
          <p:cNvSpPr/>
          <p:nvPr/>
        </p:nvSpPr>
        <p:spPr>
          <a:xfrm>
            <a:off x="4656077" y="5385674"/>
            <a:ext cx="14075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dirty="0"/>
              <a:t>MĚSTO JILEMNICE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39D323C4-4B66-482D-A64F-1F69D9444E96}"/>
              </a:ext>
            </a:extLst>
          </p:cNvPr>
          <p:cNvSpPr/>
          <p:nvPr/>
        </p:nvSpPr>
        <p:spPr>
          <a:xfrm>
            <a:off x="4705852" y="2746626"/>
            <a:ext cx="11942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DOLNÍ BRANNÁ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2090" y="2803844"/>
            <a:ext cx="802686" cy="875657"/>
          </a:xfrm>
          <a:prstGeom prst="rect">
            <a:avLst/>
          </a:prstGeom>
        </p:spPr>
      </p:pic>
      <p:pic>
        <p:nvPicPr>
          <p:cNvPr id="8" name="Picture 2" descr="Znak obc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5" y="5415814"/>
            <a:ext cx="80962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600B0368-B9FF-49B3-B9E3-6A4A1A7CA63D}"/>
              </a:ext>
            </a:extLst>
          </p:cNvPr>
          <p:cNvSpPr txBox="1"/>
          <p:nvPr/>
        </p:nvSpPr>
        <p:spPr>
          <a:xfrm>
            <a:off x="1847360" y="5357001"/>
            <a:ext cx="1524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HORNÍ KALNÁ</a:t>
            </a:r>
          </a:p>
        </p:txBody>
      </p:sp>
      <p:pic>
        <p:nvPicPr>
          <p:cNvPr id="1030" name="Picture 6" descr="Obec Dolní Lánov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374" y="3963124"/>
            <a:ext cx="85725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600B0368-B9FF-49B3-B9E3-6A4A1A7CA63D}"/>
              </a:ext>
            </a:extLst>
          </p:cNvPr>
          <p:cNvSpPr txBox="1"/>
          <p:nvPr/>
        </p:nvSpPr>
        <p:spPr>
          <a:xfrm flipH="1">
            <a:off x="4705852" y="3921961"/>
            <a:ext cx="1659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DOLNÍ LÁNOV</a:t>
            </a:r>
          </a:p>
        </p:txBody>
      </p:sp>
    </p:spTree>
    <p:extLst>
      <p:ext uri="{BB962C8B-B14F-4D97-AF65-F5344CB8AC3E}">
        <p14:creationId xmlns:p14="http://schemas.microsoft.com/office/powerpoint/2010/main" val="3359064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C4132A0-F4FA-46AD-BF31-210B2874A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426" y="609600"/>
            <a:ext cx="8596668" cy="1320800"/>
          </a:xfrm>
        </p:spPr>
        <p:txBody>
          <a:bodyPr/>
          <a:lstStyle/>
          <a:p>
            <a:pPr algn="ctr"/>
            <a:r>
              <a:rPr lang="cs-CZ" dirty="0"/>
              <a:t>Poděkování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E48ED2-5A95-408C-A61A-10D098A8F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426" y="2160589"/>
            <a:ext cx="8759686" cy="3880773"/>
          </a:xfrm>
        </p:spPr>
        <p:txBody>
          <a:bodyPr>
            <a:norm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cs-CZ" sz="2000" dirty="0"/>
              <a:t>Děkujeme všem klientům, obcím a Krajskému úřadu Královéhradeckého kraje, rovněž MPSV a všem kolegům, kteří s námi spolupracují a dávají nám možnost zažít radost z naší spolupráce a pocit, že tato práce má smysl. 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cs-CZ" sz="2000" dirty="0">
                <a:solidFill>
                  <a:srgbClr val="0070C0"/>
                </a:solidFill>
              </a:rPr>
              <a:t>Zvláštní poděkování patří obcím, které nás finančně podporují a pomáhají nám tak naplnit podmínku k získání státních dotací.</a:t>
            </a:r>
          </a:p>
        </p:txBody>
      </p:sp>
    </p:spTree>
    <p:extLst>
      <p:ext uri="{BB962C8B-B14F-4D97-AF65-F5344CB8AC3E}">
        <p14:creationId xmlns:p14="http://schemas.microsoft.com/office/powerpoint/2010/main" val="216189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295DD-BAC3-4D1F-86B0-D7A676FB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854" y="624110"/>
            <a:ext cx="8610932" cy="1280890"/>
          </a:xfrm>
        </p:spPr>
        <p:txBody>
          <a:bodyPr/>
          <a:lstStyle/>
          <a:p>
            <a:r>
              <a:rPr lang="cs-CZ" dirty="0"/>
              <a:t>Slovo ředitele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D56D74-2803-4BA4-9959-258AF33BD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584" y="1266092"/>
            <a:ext cx="9052561" cy="5387926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Platón považoval za důležité objevovat ve světě krásu. Souhlasím s ním. Nejde o to přehlížet věci bolavé nebo nefunkční, ale zúžíme-li náš pohled na svět jen na to problémové, obvykle potom přestáváme vnímat vše krásné a dobré, co nám svět poskytuje. Mizí vděčnost, radost ze života a vzniká pocit, že svět je jen místo k </a:t>
            </a:r>
            <a:r>
              <a:rPr lang="cs-CZ" dirty="0" err="1">
                <a:solidFill>
                  <a:schemeClr val="tx1"/>
                </a:solidFill>
              </a:rPr>
              <a:t>lopotění</a:t>
            </a:r>
            <a:r>
              <a:rPr lang="cs-CZ" dirty="0">
                <a:solidFill>
                  <a:schemeClr val="tx1"/>
                </a:solidFill>
              </a:rPr>
              <a:t> se, dřině a trápení.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     	V terapii je dobré si všímat bolesti a o objevovat s ní spojené, většinou           	nenaplněné potřeby. Ale stejně dobré je všímat si toho, co funguje, těší nás, je   	krásné. Někdy, i díky bolesti, můžeme objevit krásu i tam, kde bychom ji 	nečekali. </a:t>
            </a:r>
          </a:p>
        </p:txBody>
      </p:sp>
    </p:spTree>
    <p:extLst>
      <p:ext uri="{BB962C8B-B14F-4D97-AF65-F5344CB8AC3E}">
        <p14:creationId xmlns:p14="http://schemas.microsoft.com/office/powerpoint/2010/main" val="317525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9C466-1F59-4F44-B7AD-A26E5DAED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09600"/>
            <a:ext cx="8603974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Centrum psychologické podpory, z. s.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BE5472-5209-4842-A1C5-9E80316EE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930400"/>
            <a:ext cx="9020907" cy="394546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Centrum psychologické podpory, z. s (v textu dále „CPP, z. s.“ nebo „poradna“) je nestátní nezisková organizace. </a:t>
            </a:r>
          </a:p>
          <a:p>
            <a:r>
              <a:rPr lang="cs-CZ" dirty="0">
                <a:solidFill>
                  <a:schemeClr val="tx1"/>
                </a:solidFill>
              </a:rPr>
              <a:t>IČ: 03359344.</a:t>
            </a:r>
          </a:p>
          <a:p>
            <a:r>
              <a:rPr lang="cs-CZ" dirty="0">
                <a:solidFill>
                  <a:schemeClr val="tx1"/>
                </a:solidFill>
              </a:rPr>
              <a:t>Sídlo: Horní Lánov 67, 543 41 Lánov.</a:t>
            </a:r>
          </a:p>
          <a:p>
            <a:r>
              <a:rPr lang="cs-CZ" dirty="0">
                <a:solidFill>
                  <a:schemeClr val="tx1"/>
                </a:solidFill>
              </a:rPr>
              <a:t>Provozovna: Komenského 1248, 543 01 Vrchlabí.</a:t>
            </a:r>
          </a:p>
          <a:p>
            <a:r>
              <a:rPr lang="cs-CZ" dirty="0">
                <a:solidFill>
                  <a:schemeClr val="tx1"/>
                </a:solidFill>
              </a:rPr>
              <a:t>Právní forma: zapsaný spolek, Krajským soudem Hradec Králové registrován dne 19. 9. 2014, pod spisovou značkou L 9843. </a:t>
            </a:r>
          </a:p>
          <a:p>
            <a:r>
              <a:rPr lang="cs-CZ" dirty="0">
                <a:solidFill>
                  <a:schemeClr val="tx1"/>
                </a:solidFill>
              </a:rPr>
              <a:t>Forma poskytování služeb: ambulantní.</a:t>
            </a:r>
          </a:p>
        </p:txBody>
      </p:sp>
    </p:spTree>
    <p:extLst>
      <p:ext uri="{BB962C8B-B14F-4D97-AF65-F5344CB8AC3E}">
        <p14:creationId xmlns:p14="http://schemas.microsoft.com/office/powerpoint/2010/main" val="70770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BCF45-4B96-416E-8DF9-14DFE5F5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219266" cy="1320800"/>
          </a:xfrm>
        </p:spPr>
        <p:txBody>
          <a:bodyPr/>
          <a:lstStyle/>
          <a:p>
            <a:pPr algn="ctr"/>
            <a:r>
              <a:rPr lang="cs-CZ" dirty="0"/>
              <a:t>       Organizační struktura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9A9F854-83F5-41FC-80F1-BF397ED558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621518"/>
              </p:ext>
            </p:extLst>
          </p:nvPr>
        </p:nvGraphicFramePr>
        <p:xfrm>
          <a:off x="379563" y="1406105"/>
          <a:ext cx="11464506" cy="5236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420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05A37F6-D3F6-451C-9F46-7436507CA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448" y="609600"/>
            <a:ext cx="8759952" cy="13208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Centrum psychologické podpory, z. 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ADB4A5-2ACC-4DFD-B7A5-B052DC3F4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8448" y="2160589"/>
            <a:ext cx="4584192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Otevírací doba: </a:t>
            </a:r>
          </a:p>
          <a:p>
            <a:r>
              <a:rPr lang="cs-CZ" sz="1600" dirty="0"/>
              <a:t>Pondělí: 6:00 - 19:00</a:t>
            </a:r>
          </a:p>
          <a:p>
            <a:r>
              <a:rPr lang="cs-CZ" sz="1600" dirty="0"/>
              <a:t>Úterý:   6:00 - 19:00</a:t>
            </a:r>
          </a:p>
          <a:p>
            <a:r>
              <a:rPr lang="cs-CZ" sz="1600" dirty="0"/>
              <a:t>Středa:  6:00 - 18:00</a:t>
            </a:r>
          </a:p>
          <a:p>
            <a:r>
              <a:rPr lang="cs-CZ" sz="1600" dirty="0"/>
              <a:t>Čtvrtek: 8:00 - 18:00</a:t>
            </a:r>
          </a:p>
          <a:p>
            <a:r>
              <a:rPr lang="cs-CZ" sz="1600" dirty="0"/>
              <a:t>Pátek:    6:00 - 16:00</a:t>
            </a:r>
            <a:endParaRPr lang="cs-CZ" sz="1600" dirty="0">
              <a:solidFill>
                <a:schemeClr val="tx1"/>
              </a:solidFill>
            </a:endParaRPr>
          </a:p>
          <a:p>
            <a:r>
              <a:rPr lang="cs-CZ" sz="1600" dirty="0">
                <a:solidFill>
                  <a:schemeClr val="tx1"/>
                </a:solidFill>
              </a:rPr>
              <a:t>Služby jsou poskytovány na adrese: Komenského 1248, 543 01 Vrchlabí.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</a:rPr>
              <a:t>Služby poradny jsou poskytovány </a:t>
            </a:r>
            <a:r>
              <a:rPr lang="cs-CZ" sz="1600" b="1" dirty="0">
                <a:solidFill>
                  <a:schemeClr val="tx1"/>
                </a:solidFill>
              </a:rPr>
              <a:t>bezplatně. </a:t>
            </a:r>
            <a:r>
              <a:rPr lang="cs-CZ" sz="1600" dirty="0">
                <a:solidFill>
                  <a:schemeClr val="tx1"/>
                </a:solidFill>
              </a:rPr>
              <a:t>Po dohodě poskytujeme fakultativní (placené) služby.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CC93B8-70F6-46A0-AC30-BA53DF7AD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2640" y="2160589"/>
            <a:ext cx="4343400" cy="388077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Tel:  603 745 282 ředitel poradny</a:t>
            </a:r>
          </a:p>
          <a:p>
            <a:r>
              <a:rPr lang="cs-CZ" dirty="0">
                <a:solidFill>
                  <a:schemeClr val="tx1"/>
                </a:solidFill>
              </a:rPr>
              <a:t>Tel.: 603 283 743 sociální pracovník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Email: </a:t>
            </a:r>
            <a:r>
              <a:rPr lang="cs-CZ" b="1" dirty="0">
                <a:solidFill>
                  <a:schemeClr val="tx1"/>
                </a:solidFill>
                <a:hlinkClick r:id="rId2"/>
              </a:rPr>
              <a:t>cpp@poradna-vrchlabi.cz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Web: </a:t>
            </a:r>
            <a:r>
              <a:rPr lang="cs-CZ" b="1" dirty="0">
                <a:solidFill>
                  <a:schemeClr val="tx1"/>
                </a:solidFill>
                <a:hlinkClick r:id="rId3"/>
              </a:rPr>
              <a:t>www.poradna-vrchlabi.cz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16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7F9F4-4BB5-47E9-BECF-51C36407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335346" cy="1320800"/>
          </a:xfrm>
        </p:spPr>
        <p:txBody>
          <a:bodyPr/>
          <a:lstStyle/>
          <a:p>
            <a:pPr algn="ctr"/>
            <a:r>
              <a:rPr lang="cs-CZ" dirty="0"/>
              <a:t>Registrace a pověření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C628591-0FEE-44D2-99CA-672512B5F44B}"/>
              </a:ext>
            </a:extLst>
          </p:cNvPr>
          <p:cNvSpPr/>
          <p:nvPr/>
        </p:nvSpPr>
        <p:spPr>
          <a:xfrm>
            <a:off x="929640" y="2279373"/>
            <a:ext cx="94468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Jako sociální služba poskytující </a:t>
            </a:r>
            <a:r>
              <a:rPr lang="cs-CZ" b="1" dirty="0"/>
              <a:t>odborné sociální poradenství, </a:t>
            </a:r>
            <a:r>
              <a:rPr lang="cs-CZ" dirty="0"/>
              <a:t>bylo Centrum psychologické podpory,  z. s., registrováno MPSV dne 24. 10. 2014. </a:t>
            </a:r>
          </a:p>
          <a:p>
            <a:pPr algn="just"/>
            <a:r>
              <a:rPr lang="cs-CZ" dirty="0"/>
              <a:t>Služba je poskytována od 2. 1. 2015. ID služby v Registru poskytovatelů sociálních služeb: </a:t>
            </a:r>
            <a:r>
              <a:rPr lang="cs-CZ" b="1" dirty="0"/>
              <a:t>8615860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indent="0" algn="just">
              <a:spcBef>
                <a:spcPts val="0"/>
              </a:spcBef>
              <a:buNone/>
            </a:pPr>
            <a:endParaRPr lang="cs-CZ" dirty="0"/>
          </a:p>
          <a:p>
            <a:pPr indent="0" algn="just">
              <a:spcBef>
                <a:spcPts val="0"/>
              </a:spcBef>
              <a:buNone/>
            </a:pPr>
            <a:r>
              <a:rPr lang="cs-CZ" dirty="0"/>
              <a:t>Rozhodnutím Krajského úřadu Královéhradecké kraje ze dne 31. 10. 2014 je naše poradna, dle § 49 odst. 1 zákona č. 359/1999 Sb., ve spojení se zákonem                         č. 500/2004 Sb., správní řád, ve znění pozdějších předpisů, </a:t>
            </a:r>
            <a:r>
              <a:rPr lang="cs-CZ" b="1" dirty="0"/>
              <a:t>pověřena k výkonu sociálně-právní ochrany dětí</a:t>
            </a:r>
            <a:r>
              <a:rPr lang="cs-CZ" dirty="0"/>
              <a:t> v rozsahu dle § 48 téhož zákona.</a:t>
            </a:r>
          </a:p>
          <a:p>
            <a:pPr indent="0">
              <a:spcBef>
                <a:spcPts val="0"/>
              </a:spcBef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14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826D2-58DB-4783-B810-FF8996719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957" y="609600"/>
            <a:ext cx="8982323" cy="1320800"/>
          </a:xfrm>
        </p:spPr>
        <p:txBody>
          <a:bodyPr/>
          <a:lstStyle/>
          <a:p>
            <a:pPr algn="ctr"/>
            <a:r>
              <a:rPr lang="cs-CZ" dirty="0"/>
              <a:t>Cílová skupina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B66F99-AEF7-4671-9B3D-C50C1E8C1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957" y="2213113"/>
            <a:ext cx="8982323" cy="403528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</a:rPr>
              <a:t>Klientem Centra psychologické podpory, z. s., může být člověk starší                 tří let, který se ocitl v nepříznivé sociální situaci pro akutní či chronickou krizi v osobním, partnerském či rodinném životě a tuto situaci nedokáže vyřešit vlastními silami ani pomocí jiných veřejně dostupných služeb. nebo je touto situací ohrožen, dále rodinám s dětmi.</a:t>
            </a:r>
          </a:p>
          <a:p>
            <a:pPr algn="just"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</a:rPr>
              <a:t>Služby jsou určeny dětem od tří let a dospělým, jednotlivcům, párům i celým rodinám.</a:t>
            </a:r>
          </a:p>
          <a:p>
            <a:pPr algn="just"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</a:rPr>
              <a:t>Územní vymezení: Královéhradecký kraj, přednostně </a:t>
            </a:r>
            <a:r>
              <a:rPr lang="cs-CZ" dirty="0" err="1">
                <a:solidFill>
                  <a:schemeClr val="tx1"/>
                </a:solidFill>
              </a:rPr>
              <a:t>Vrchlabsko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cs-CZ" dirty="0">
                <a:solidFill>
                  <a:schemeClr val="tx1"/>
                </a:solidFill>
              </a:rPr>
              <a:t>Našimi klienty jsou zejména osoby s nízkou nebo žádnou podporou svých nejbližších, osoby s potížemi ve vztazích, rodiny s dětmi, osoby se špatnými životními návyky, osoby ohrožené závislostí na návykových látkách či rizikovým chováním, apod.</a:t>
            </a:r>
          </a:p>
        </p:txBody>
      </p:sp>
    </p:spTree>
    <p:extLst>
      <p:ext uri="{BB962C8B-B14F-4D97-AF65-F5344CB8AC3E}">
        <p14:creationId xmlns:p14="http://schemas.microsoft.com/office/powerpoint/2010/main" val="322417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0CB2B-9F3A-4893-9E61-63C6B4F76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190" y="609600"/>
            <a:ext cx="9014129" cy="1320800"/>
          </a:xfrm>
        </p:spPr>
        <p:txBody>
          <a:bodyPr/>
          <a:lstStyle/>
          <a:p>
            <a:pPr algn="ctr"/>
            <a:r>
              <a:rPr lang="cs-CZ" dirty="0"/>
              <a:t>Poslání a cíle organizace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CB2730F-D93B-4287-93EB-28B3E014211D}"/>
              </a:ext>
            </a:extLst>
          </p:cNvPr>
          <p:cNvSpPr/>
          <p:nvPr/>
        </p:nvSpPr>
        <p:spPr>
          <a:xfrm>
            <a:off x="1046922" y="1930403"/>
            <a:ext cx="87681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Posláním organizace je poskytovat dostupné, odborné, bezplatné psychologické a terapeutické poradenství lidem v nepříznivé sociální situaci, napomáhat lidem orientovat se ve své situaci a pomoci nalézt řešení obtíží k dosažení a udržení přiměřené psychické a sociální pohody, poskytovat podporu lidem v krizových  a náročných životních situacích, napomáhat harmonizaci v rodinných, partnerských a pracovněprávních vztazích, posilování rodičovských kompetencí, atd.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Základním cílem naší práce je poskytovat odborné sociální poradenství za účelem řešení nepříznivé situace či akutních problémů klienta. Počítáme se střednědobou intervencí, během které je klientovi poskytnuta podpora a doprovázení v jeho problému do té míry, kdy se klient v problému orientuje, nalezne možná řešení a má sílu je realizovat.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Naše práce v rámci odborného sociálního poradenství nezahrnuje dlouhodobou terapii nebo resocializační a edukační činnost. 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98137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3352</TotalTime>
  <Words>2394</Words>
  <Application>Microsoft Office PowerPoint</Application>
  <PresentationFormat>Širokoúhlá obrazovka</PresentationFormat>
  <Paragraphs>309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 3</vt:lpstr>
      <vt:lpstr>Fazeta</vt:lpstr>
      <vt:lpstr>Centrum psychologické podpory, z. s.  Vrchlabí</vt:lpstr>
      <vt:lpstr>Obsah</vt:lpstr>
      <vt:lpstr>Slovo ředitele</vt:lpstr>
      <vt:lpstr>Centrum psychologické podpory, z. s.</vt:lpstr>
      <vt:lpstr>       Organizační struktura</vt:lpstr>
      <vt:lpstr>Centrum psychologické podpory, z. s.</vt:lpstr>
      <vt:lpstr>Registrace a pověření</vt:lpstr>
      <vt:lpstr>Cílová skupina osob</vt:lpstr>
      <vt:lpstr>Poslání a cíle organizace</vt:lpstr>
      <vt:lpstr>Činnost poradny </vt:lpstr>
      <vt:lpstr>Prostory poradny</vt:lpstr>
      <vt:lpstr>Činnosti v rámci pověření k SPOD</vt:lpstr>
      <vt:lpstr>Činnosti v rámci pověření k SPOD pokračování</vt:lpstr>
      <vt:lpstr>V roce 2023 se na výkonu činností v rámci pověření SPOD podíleli: </vt:lpstr>
      <vt:lpstr>Statistika činnosti</vt:lpstr>
      <vt:lpstr>Počty konzultací dle obcí</vt:lpstr>
      <vt:lpstr>Dotace a dary</vt:lpstr>
      <vt:lpstr>Celkový přehled využití dotací</vt:lpstr>
      <vt:lpstr>Celková finanční zpráva</vt:lpstr>
      <vt:lpstr>Rozvaha</vt:lpstr>
      <vt:lpstr>Účetní závěrka - komentář</vt:lpstr>
      <vt:lpstr>Účetní závěrka - pokračování</vt:lpstr>
      <vt:lpstr>Prezentace aplikace PowerPoint</vt:lpstr>
      <vt:lpstr>Poděkování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psychologické podpory, z.s.</dc:title>
  <dc:creator>Chalupníková;Miroslav Novotný</dc:creator>
  <cp:lastModifiedBy>CPP Vrchlabi</cp:lastModifiedBy>
  <cp:revision>214</cp:revision>
  <cp:lastPrinted>2024-05-30T08:10:00Z</cp:lastPrinted>
  <dcterms:created xsi:type="dcterms:W3CDTF">2017-07-20T11:55:33Z</dcterms:created>
  <dcterms:modified xsi:type="dcterms:W3CDTF">2024-06-03T06:14:23Z</dcterms:modified>
</cp:coreProperties>
</file>