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4" r:id="rId1"/>
  </p:sldMasterIdLst>
  <p:sldIdLst>
    <p:sldId id="256" r:id="rId2"/>
    <p:sldId id="257" r:id="rId3"/>
    <p:sldId id="260" r:id="rId4"/>
    <p:sldId id="270" r:id="rId5"/>
    <p:sldId id="264" r:id="rId6"/>
    <p:sldId id="274" r:id="rId7"/>
    <p:sldId id="261" r:id="rId8"/>
    <p:sldId id="263" r:id="rId9"/>
    <p:sldId id="262" r:id="rId10"/>
    <p:sldId id="271" r:id="rId11"/>
    <p:sldId id="286" r:id="rId12"/>
    <p:sldId id="287" r:id="rId13"/>
    <p:sldId id="288" r:id="rId14"/>
    <p:sldId id="267" r:id="rId15"/>
    <p:sldId id="268" r:id="rId16"/>
    <p:sldId id="269" r:id="rId17"/>
    <p:sldId id="277" r:id="rId18"/>
    <p:sldId id="283" r:id="rId19"/>
    <p:sldId id="285" r:id="rId20"/>
    <p:sldId id="281" r:id="rId21"/>
    <p:sldId id="282" r:id="rId22"/>
    <p:sldId id="284" r:id="rId23"/>
    <p:sldId id="258" r:id="rId24"/>
  </p:sldIdLst>
  <p:sldSz cx="12192000" cy="6858000"/>
  <p:notesSz cx="6792913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2A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Styl s motivem 1 – zvýraznění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Střední styl 4 – zvýraznění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Světlý styl 3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544" autoAdjust="0"/>
    <p:restoredTop sz="94660"/>
  </p:normalViewPr>
  <p:slideViewPr>
    <p:cSldViewPr snapToGrid="0">
      <p:cViewPr varScale="1">
        <p:scale>
          <a:sx n="85" d="100"/>
          <a:sy n="85" d="100"/>
        </p:scale>
        <p:origin x="62" y="3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PP Vrchlabi" userId="06743a46f85eb19d" providerId="LiveId" clId="{0C25C249-C903-4D5B-A8A5-CC98CC772AE3}"/>
    <pc:docChg chg="modSld">
      <pc:chgData name="CPP Vrchlabi" userId="06743a46f85eb19d" providerId="LiveId" clId="{0C25C249-C903-4D5B-A8A5-CC98CC772AE3}" dt="2024-06-03T06:12:54.519" v="96" actId="20577"/>
      <pc:docMkLst>
        <pc:docMk/>
      </pc:docMkLst>
      <pc:sldChg chg="modSp">
        <pc:chgData name="CPP Vrchlabi" userId="06743a46f85eb19d" providerId="LiveId" clId="{0C25C249-C903-4D5B-A8A5-CC98CC772AE3}" dt="2024-06-03T06:06:42.662" v="92" actId="20577"/>
        <pc:sldMkLst>
          <pc:docMk/>
          <pc:sldMk cId="3175252806" sldId="260"/>
        </pc:sldMkLst>
        <pc:spChg chg="mod">
          <ac:chgData name="CPP Vrchlabi" userId="06743a46f85eb19d" providerId="LiveId" clId="{0C25C249-C903-4D5B-A8A5-CC98CC772AE3}" dt="2024-06-03T06:06:42.662" v="92" actId="20577"/>
          <ac:spMkLst>
            <pc:docMk/>
            <pc:sldMk cId="3175252806" sldId="260"/>
            <ac:spMk id="3" creationId="{3BD56D74-2803-4BA4-9959-258AF33BD445}"/>
          </ac:spMkLst>
        </pc:spChg>
      </pc:sldChg>
      <pc:sldChg chg="modSp">
        <pc:chgData name="CPP Vrchlabi" userId="06743a46f85eb19d" providerId="LiveId" clId="{0C25C249-C903-4D5B-A8A5-CC98CC772AE3}" dt="2024-06-03T06:12:54.519" v="96" actId="20577"/>
        <pc:sldMkLst>
          <pc:docMk/>
          <pc:sldMk cId="1217459276" sldId="268"/>
        </pc:sldMkLst>
        <pc:graphicFrameChg chg="modGraphic">
          <ac:chgData name="CPP Vrchlabi" userId="06743a46f85eb19d" providerId="LiveId" clId="{0C25C249-C903-4D5B-A8A5-CC98CC772AE3}" dt="2024-06-03T06:12:54.519" v="96" actId="20577"/>
          <ac:graphicFrameMkLst>
            <pc:docMk/>
            <pc:sldMk cId="1217459276" sldId="268"/>
            <ac:graphicFrameMk id="3" creationId="{2F54E30B-7205-4CA2-9E90-F89029E3B37F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B22A35-F3DB-4288-A8F6-508D3FE6A48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132CFB4C-8E10-424E-B945-CD709453FB8D}">
      <dgm:prSet phldrT="[Text]" custT="1"/>
      <dgm:spPr/>
      <dgm:t>
        <a:bodyPr/>
        <a:lstStyle/>
        <a:p>
          <a:r>
            <a:rPr lang="cs-CZ" sz="1600" dirty="0"/>
            <a:t>Ředitel </a:t>
          </a:r>
          <a:br>
            <a:rPr lang="cs-CZ" sz="1600" dirty="0"/>
          </a:br>
          <a:r>
            <a:rPr lang="cs-CZ" sz="1600" dirty="0"/>
            <a:t>PhDr. Miroslav Novotný</a:t>
          </a:r>
        </a:p>
      </dgm:t>
    </dgm:pt>
    <dgm:pt modelId="{58E4F6F8-E1BF-42A6-A811-11A25AF4A8B5}" type="parTrans" cxnId="{FDB77F1F-B542-489A-962D-0F64F119CF47}">
      <dgm:prSet/>
      <dgm:spPr/>
      <dgm:t>
        <a:bodyPr/>
        <a:lstStyle/>
        <a:p>
          <a:endParaRPr lang="cs-CZ"/>
        </a:p>
      </dgm:t>
    </dgm:pt>
    <dgm:pt modelId="{E3EDA6F1-ED1D-4B51-AA27-835C4EB5F318}" type="sibTrans" cxnId="{FDB77F1F-B542-489A-962D-0F64F119CF47}">
      <dgm:prSet/>
      <dgm:spPr/>
      <dgm:t>
        <a:bodyPr/>
        <a:lstStyle/>
        <a:p>
          <a:endParaRPr lang="cs-CZ"/>
        </a:p>
      </dgm:t>
    </dgm:pt>
    <dgm:pt modelId="{CED26CCF-AB69-48DE-824C-B078403A3611}" type="asst">
      <dgm:prSet phldrT="[Text]" custT="1"/>
      <dgm:spPr/>
      <dgm:t>
        <a:bodyPr/>
        <a:lstStyle/>
        <a:p>
          <a:r>
            <a:rPr lang="cs-CZ" sz="1400" dirty="0"/>
            <a:t>Rodinný poradce, </a:t>
          </a:r>
          <a:br>
            <a:rPr lang="cs-CZ" sz="1400" dirty="0"/>
          </a:br>
          <a:r>
            <a:rPr lang="cs-CZ" sz="1400" dirty="0"/>
            <a:t>PhDr. Miroslav Novotný</a:t>
          </a:r>
        </a:p>
      </dgm:t>
    </dgm:pt>
    <dgm:pt modelId="{76DA4EE6-E891-4BB1-A790-30E7722887AE}" type="parTrans" cxnId="{DAE10F5E-40B4-4845-B714-C0E2011F643E}">
      <dgm:prSet/>
      <dgm:spPr/>
      <dgm:t>
        <a:bodyPr/>
        <a:lstStyle/>
        <a:p>
          <a:endParaRPr lang="cs-CZ"/>
        </a:p>
      </dgm:t>
    </dgm:pt>
    <dgm:pt modelId="{F1F553A4-8E31-4E8E-A1E9-915C81CDF9CA}" type="sibTrans" cxnId="{DAE10F5E-40B4-4845-B714-C0E2011F643E}">
      <dgm:prSet/>
      <dgm:spPr/>
      <dgm:t>
        <a:bodyPr/>
        <a:lstStyle/>
        <a:p>
          <a:endParaRPr lang="cs-CZ"/>
        </a:p>
      </dgm:t>
    </dgm:pt>
    <dgm:pt modelId="{AD4A9B01-8CD7-4F8D-B1B7-1EAB7C9F3BB4}" type="asst">
      <dgm:prSet phldrT="[Text]" custT="1"/>
      <dgm:spPr/>
      <dgm:t>
        <a:bodyPr/>
        <a:lstStyle/>
        <a:p>
          <a:r>
            <a:rPr lang="cs-CZ" sz="1400" dirty="0"/>
            <a:t>Další odborný pracovník pro rodinné poradenství </a:t>
          </a:r>
          <a:r>
            <a:rPr lang="cs-CZ" sz="1400" dirty="0" err="1"/>
            <a:t>Mgr.Jana</a:t>
          </a:r>
          <a:r>
            <a:rPr lang="cs-CZ" sz="1400" dirty="0"/>
            <a:t> </a:t>
          </a:r>
          <a:r>
            <a:rPr lang="cs-CZ" sz="1400" dirty="0" err="1"/>
            <a:t>Mikásková</a:t>
          </a:r>
          <a:r>
            <a:rPr lang="cs-CZ" sz="1400" dirty="0"/>
            <a:t>, </a:t>
          </a:r>
          <a:r>
            <a:rPr lang="cs-CZ" sz="1400" dirty="0" err="1"/>
            <a:t>DiS</a:t>
          </a:r>
          <a:r>
            <a:rPr lang="cs-CZ" sz="1400" dirty="0"/>
            <a:t>. </a:t>
          </a:r>
        </a:p>
      </dgm:t>
    </dgm:pt>
    <dgm:pt modelId="{102678EA-4453-4AD8-8D9D-16D5EC5F55E5}" type="parTrans" cxnId="{77A99098-6C7A-496E-8C4C-B55E400525D3}">
      <dgm:prSet/>
      <dgm:spPr/>
      <dgm:t>
        <a:bodyPr/>
        <a:lstStyle/>
        <a:p>
          <a:endParaRPr lang="cs-CZ"/>
        </a:p>
      </dgm:t>
    </dgm:pt>
    <dgm:pt modelId="{9C733828-4CE7-4CE4-B892-9ADEF5A1BDD1}" type="sibTrans" cxnId="{77A99098-6C7A-496E-8C4C-B55E400525D3}">
      <dgm:prSet/>
      <dgm:spPr/>
      <dgm:t>
        <a:bodyPr/>
        <a:lstStyle/>
        <a:p>
          <a:endParaRPr lang="cs-CZ"/>
        </a:p>
      </dgm:t>
    </dgm:pt>
    <dgm:pt modelId="{44974478-223A-4494-8BFD-491AF17BCFA7}" type="asst">
      <dgm:prSet phldrT="[Text]" custT="1"/>
      <dgm:spPr/>
      <dgm:t>
        <a:bodyPr/>
        <a:lstStyle/>
        <a:p>
          <a:r>
            <a:rPr lang="cs-CZ" sz="1400" dirty="0"/>
            <a:t>Rodinný poradce, psycholog</a:t>
          </a:r>
          <a:br>
            <a:rPr lang="cs-CZ" sz="1400" dirty="0"/>
          </a:br>
          <a:r>
            <a:rPr lang="cs-CZ" sz="1400" dirty="0"/>
            <a:t>PhDr. Eva Březinová</a:t>
          </a:r>
        </a:p>
      </dgm:t>
    </dgm:pt>
    <dgm:pt modelId="{9D2EB6D1-1A75-4D72-B33E-0DAA210F259D}" type="parTrans" cxnId="{09B21AAB-5286-4415-BCC6-5593BA8A502F}">
      <dgm:prSet/>
      <dgm:spPr/>
      <dgm:t>
        <a:bodyPr/>
        <a:lstStyle/>
        <a:p>
          <a:endParaRPr lang="cs-CZ"/>
        </a:p>
      </dgm:t>
    </dgm:pt>
    <dgm:pt modelId="{54482AAE-41B2-48F4-861F-FC935EEAE264}" type="sibTrans" cxnId="{09B21AAB-5286-4415-BCC6-5593BA8A502F}">
      <dgm:prSet/>
      <dgm:spPr/>
      <dgm:t>
        <a:bodyPr/>
        <a:lstStyle/>
        <a:p>
          <a:endParaRPr lang="cs-CZ"/>
        </a:p>
      </dgm:t>
    </dgm:pt>
    <dgm:pt modelId="{CEFD1A91-56E5-463B-8A35-2EDC08AD519A}">
      <dgm:prSet custT="1"/>
      <dgm:spPr/>
      <dgm:t>
        <a:bodyPr/>
        <a:lstStyle/>
        <a:p>
          <a:r>
            <a:rPr lang="cs-CZ" sz="1400" b="0" dirty="0"/>
            <a:t>Další odborný pracovník pro rodinné poradenství, Mgr. Jitka Chalupníková</a:t>
          </a:r>
        </a:p>
      </dgm:t>
    </dgm:pt>
    <dgm:pt modelId="{FAE0C6C3-5422-4240-ADD1-49B66F0AE231}" type="parTrans" cxnId="{E398CB92-75EC-4B82-8C25-78909A8D751B}">
      <dgm:prSet/>
      <dgm:spPr/>
      <dgm:t>
        <a:bodyPr/>
        <a:lstStyle/>
        <a:p>
          <a:endParaRPr lang="cs-CZ"/>
        </a:p>
      </dgm:t>
    </dgm:pt>
    <dgm:pt modelId="{CFF8595A-694D-4E72-A9C5-EB021D6716C4}" type="sibTrans" cxnId="{E398CB92-75EC-4B82-8C25-78909A8D751B}">
      <dgm:prSet/>
      <dgm:spPr/>
      <dgm:t>
        <a:bodyPr/>
        <a:lstStyle/>
        <a:p>
          <a:endParaRPr lang="cs-CZ"/>
        </a:p>
      </dgm:t>
    </dgm:pt>
    <dgm:pt modelId="{664B6DE7-8C54-41F1-A338-EDAB596C7715}">
      <dgm:prSet custT="1"/>
      <dgm:spPr/>
      <dgm:t>
        <a:bodyPr/>
        <a:lstStyle/>
        <a:p>
          <a:r>
            <a:rPr lang="cs-CZ" sz="1400" dirty="0"/>
            <a:t>Rodinný poradce, Mgr. Anna Krchňavá</a:t>
          </a:r>
        </a:p>
      </dgm:t>
    </dgm:pt>
    <dgm:pt modelId="{0830ACBD-75BA-4686-A529-1109A7A86D7E}" type="parTrans" cxnId="{5F83EC8E-5060-418E-AB59-781C4DFE25F5}">
      <dgm:prSet/>
      <dgm:spPr/>
      <dgm:t>
        <a:bodyPr/>
        <a:lstStyle/>
        <a:p>
          <a:endParaRPr lang="cs-CZ"/>
        </a:p>
      </dgm:t>
    </dgm:pt>
    <dgm:pt modelId="{E43D0477-60A9-4565-9F7C-49CA7EEE88A4}" type="sibTrans" cxnId="{5F83EC8E-5060-418E-AB59-781C4DFE25F5}">
      <dgm:prSet/>
      <dgm:spPr/>
      <dgm:t>
        <a:bodyPr/>
        <a:lstStyle/>
        <a:p>
          <a:endParaRPr lang="cs-CZ"/>
        </a:p>
      </dgm:t>
    </dgm:pt>
    <dgm:pt modelId="{487131D4-E29B-4421-B97F-4C7C532C71E9}">
      <dgm:prSet custT="1"/>
      <dgm:spPr/>
      <dgm:t>
        <a:bodyPr/>
        <a:lstStyle/>
        <a:p>
          <a:r>
            <a:rPr lang="cs-CZ" sz="1400" b="0" dirty="0"/>
            <a:t>Další odborný pracovník pro rodinné poradenství Ing. Tomáš </a:t>
          </a:r>
          <a:r>
            <a:rPr lang="cs-CZ" sz="1400" b="0" dirty="0" err="1"/>
            <a:t>Hawel</a:t>
          </a:r>
          <a:endParaRPr lang="cs-CZ" sz="1400" b="0" dirty="0"/>
        </a:p>
      </dgm:t>
    </dgm:pt>
    <dgm:pt modelId="{D348690F-6210-4872-9E8E-367B269EF051}" type="parTrans" cxnId="{12AE01B1-1C1B-410F-851A-C152BC1E1366}">
      <dgm:prSet/>
      <dgm:spPr/>
      <dgm:t>
        <a:bodyPr/>
        <a:lstStyle/>
        <a:p>
          <a:endParaRPr lang="cs-CZ"/>
        </a:p>
      </dgm:t>
    </dgm:pt>
    <dgm:pt modelId="{D43929C2-3536-4C4D-A7C1-8035040E163D}" type="sibTrans" cxnId="{12AE01B1-1C1B-410F-851A-C152BC1E1366}">
      <dgm:prSet/>
      <dgm:spPr/>
      <dgm:t>
        <a:bodyPr/>
        <a:lstStyle/>
        <a:p>
          <a:endParaRPr lang="cs-CZ"/>
        </a:p>
      </dgm:t>
    </dgm:pt>
    <dgm:pt modelId="{4FD8D423-4096-4ADE-BF46-6E18828AD88C}">
      <dgm:prSet/>
      <dgm:spPr/>
      <dgm:t>
        <a:bodyPr/>
        <a:lstStyle/>
        <a:p>
          <a:r>
            <a:rPr lang="cs-CZ" b="0" dirty="0"/>
            <a:t>Sociální pracovník Mgr. Jana </a:t>
          </a:r>
          <a:r>
            <a:rPr lang="cs-CZ" b="0" dirty="0" err="1"/>
            <a:t>Mikásková</a:t>
          </a:r>
          <a:r>
            <a:rPr lang="cs-CZ" b="0" dirty="0"/>
            <a:t>, </a:t>
          </a:r>
          <a:r>
            <a:rPr lang="cs-CZ" b="0" dirty="0" err="1"/>
            <a:t>DiS</a:t>
          </a:r>
          <a:r>
            <a:rPr lang="cs-CZ" b="0" dirty="0"/>
            <a:t>.</a:t>
          </a:r>
        </a:p>
      </dgm:t>
    </dgm:pt>
    <dgm:pt modelId="{35F93C55-CE05-400C-B20B-D213B9CE8F43}" type="sibTrans" cxnId="{C2B11323-A076-4AB6-9AF4-51497EF53AAB}">
      <dgm:prSet/>
      <dgm:spPr/>
      <dgm:t>
        <a:bodyPr/>
        <a:lstStyle/>
        <a:p>
          <a:endParaRPr lang="cs-CZ"/>
        </a:p>
      </dgm:t>
    </dgm:pt>
    <dgm:pt modelId="{4240CA96-87CE-46EF-A992-7E0DCE288CD7}" type="parTrans" cxnId="{C2B11323-A076-4AB6-9AF4-51497EF53AAB}">
      <dgm:prSet/>
      <dgm:spPr/>
      <dgm:t>
        <a:bodyPr/>
        <a:lstStyle/>
        <a:p>
          <a:endParaRPr lang="cs-CZ"/>
        </a:p>
      </dgm:t>
    </dgm:pt>
    <dgm:pt modelId="{A452D610-7F81-4605-A61D-3669E466A3FC}">
      <dgm:prSet custT="1"/>
      <dgm:spPr/>
      <dgm:t>
        <a:bodyPr/>
        <a:lstStyle/>
        <a:p>
          <a:r>
            <a:rPr lang="cs-CZ" sz="1400" b="0" dirty="0"/>
            <a:t>Psycholog, Mgr. Adam Stodola</a:t>
          </a:r>
        </a:p>
      </dgm:t>
    </dgm:pt>
    <dgm:pt modelId="{816C0205-D25B-4CD1-8840-92A210B83403}" type="parTrans" cxnId="{F5F84539-1073-4CCB-A2CB-D2FF04D52451}">
      <dgm:prSet/>
      <dgm:spPr/>
      <dgm:t>
        <a:bodyPr/>
        <a:lstStyle/>
        <a:p>
          <a:endParaRPr lang="cs-CZ"/>
        </a:p>
      </dgm:t>
    </dgm:pt>
    <dgm:pt modelId="{239B0ECC-4DD9-4605-B575-93D656B6BAEE}" type="sibTrans" cxnId="{F5F84539-1073-4CCB-A2CB-D2FF04D52451}">
      <dgm:prSet/>
      <dgm:spPr/>
      <dgm:t>
        <a:bodyPr/>
        <a:lstStyle/>
        <a:p>
          <a:endParaRPr lang="cs-CZ"/>
        </a:p>
      </dgm:t>
    </dgm:pt>
    <dgm:pt modelId="{E258B489-D3D5-4F83-A881-E016978487B4}" type="pres">
      <dgm:prSet presAssocID="{90B22A35-F3DB-4288-A8F6-508D3FE6A48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7E51206-CD06-4F13-81A0-2ED04CB7B5ED}" type="pres">
      <dgm:prSet presAssocID="{132CFB4C-8E10-424E-B945-CD709453FB8D}" presName="hierRoot1" presStyleCnt="0"/>
      <dgm:spPr/>
    </dgm:pt>
    <dgm:pt modelId="{637BA73E-F951-4749-B3DE-945074ED6BCF}" type="pres">
      <dgm:prSet presAssocID="{132CFB4C-8E10-424E-B945-CD709453FB8D}" presName="composite" presStyleCnt="0"/>
      <dgm:spPr/>
    </dgm:pt>
    <dgm:pt modelId="{23F4334F-73F1-485D-AE23-88E9B46CE683}" type="pres">
      <dgm:prSet presAssocID="{132CFB4C-8E10-424E-B945-CD709453FB8D}" presName="background" presStyleLbl="node0" presStyleIdx="0" presStyleCnt="4"/>
      <dgm:spPr/>
    </dgm:pt>
    <dgm:pt modelId="{D0E8BED5-77A7-4E61-805E-CF02325F6737}" type="pres">
      <dgm:prSet presAssocID="{132CFB4C-8E10-424E-B945-CD709453FB8D}" presName="text" presStyleLbl="fgAcc0" presStyleIdx="0" presStyleCnt="4" custScaleX="105304" custScaleY="119690" custLinFactNeighborX="-10817" custLinFactNeighborY="-87444">
        <dgm:presLayoutVars>
          <dgm:chPref val="3"/>
        </dgm:presLayoutVars>
      </dgm:prSet>
      <dgm:spPr/>
    </dgm:pt>
    <dgm:pt modelId="{37A6D030-600A-44AC-BD10-5D6B2A317ED3}" type="pres">
      <dgm:prSet presAssocID="{132CFB4C-8E10-424E-B945-CD709453FB8D}" presName="hierChild2" presStyleCnt="0"/>
      <dgm:spPr/>
    </dgm:pt>
    <dgm:pt modelId="{F096A076-0D1A-49A2-A665-DD685F892FE3}" type="pres">
      <dgm:prSet presAssocID="{76DA4EE6-E891-4BB1-A790-30E7722887AE}" presName="Name10" presStyleLbl="parChTrans1D2" presStyleIdx="0" presStyleCnt="5"/>
      <dgm:spPr/>
    </dgm:pt>
    <dgm:pt modelId="{990FD42B-63EF-42BD-9A48-357D5875BC85}" type="pres">
      <dgm:prSet presAssocID="{CED26CCF-AB69-48DE-824C-B078403A3611}" presName="hierRoot2" presStyleCnt="0"/>
      <dgm:spPr/>
    </dgm:pt>
    <dgm:pt modelId="{DF2C0920-D2C2-49C1-8830-F90EE224CBF8}" type="pres">
      <dgm:prSet presAssocID="{CED26CCF-AB69-48DE-824C-B078403A3611}" presName="composite2" presStyleCnt="0"/>
      <dgm:spPr/>
    </dgm:pt>
    <dgm:pt modelId="{0E905BC1-9CBE-4C16-A319-42D39F89735C}" type="pres">
      <dgm:prSet presAssocID="{CED26CCF-AB69-48DE-824C-B078403A3611}" presName="background2" presStyleLbl="asst1" presStyleIdx="0" presStyleCnt="3"/>
      <dgm:spPr/>
    </dgm:pt>
    <dgm:pt modelId="{84F62016-F339-40D6-9E03-99CC78EA6593}" type="pres">
      <dgm:prSet presAssocID="{CED26CCF-AB69-48DE-824C-B078403A3611}" presName="text2" presStyleLbl="fgAcc2" presStyleIdx="0" presStyleCnt="5" custScaleX="58659" custScaleY="80794" custLinFactNeighborX="-7329" custLinFactNeighborY="14077">
        <dgm:presLayoutVars>
          <dgm:chPref val="3"/>
        </dgm:presLayoutVars>
      </dgm:prSet>
      <dgm:spPr/>
    </dgm:pt>
    <dgm:pt modelId="{507FC24D-65F4-461F-866A-D8EE3C6E16E8}" type="pres">
      <dgm:prSet presAssocID="{CED26CCF-AB69-48DE-824C-B078403A3611}" presName="hierChild3" presStyleCnt="0"/>
      <dgm:spPr/>
    </dgm:pt>
    <dgm:pt modelId="{53DBE187-76AA-4C9A-890F-82CBC0713C36}" type="pres">
      <dgm:prSet presAssocID="{9D2EB6D1-1A75-4D72-B33E-0DAA210F259D}" presName="Name10" presStyleLbl="parChTrans1D2" presStyleIdx="1" presStyleCnt="5"/>
      <dgm:spPr/>
    </dgm:pt>
    <dgm:pt modelId="{2A54B0FC-50E2-4F4C-B094-1B2ECCAA1F22}" type="pres">
      <dgm:prSet presAssocID="{44974478-223A-4494-8BFD-491AF17BCFA7}" presName="hierRoot2" presStyleCnt="0"/>
      <dgm:spPr/>
    </dgm:pt>
    <dgm:pt modelId="{C6A38D47-257D-457C-8E83-2CA773A23962}" type="pres">
      <dgm:prSet presAssocID="{44974478-223A-4494-8BFD-491AF17BCFA7}" presName="composite2" presStyleCnt="0"/>
      <dgm:spPr/>
    </dgm:pt>
    <dgm:pt modelId="{F0B2415B-898B-4DC6-888A-0E2B13B41553}" type="pres">
      <dgm:prSet presAssocID="{44974478-223A-4494-8BFD-491AF17BCFA7}" presName="background2" presStyleLbl="asst1" presStyleIdx="1" presStyleCnt="3"/>
      <dgm:spPr/>
    </dgm:pt>
    <dgm:pt modelId="{F0BD2611-31F6-42DB-932A-BABDC8DE62FE}" type="pres">
      <dgm:prSet presAssocID="{44974478-223A-4494-8BFD-491AF17BCFA7}" presName="text2" presStyleLbl="fgAcc2" presStyleIdx="1" presStyleCnt="5" custScaleX="59332" custScaleY="83127" custLinFactNeighborX="-24243" custLinFactNeighborY="13282">
        <dgm:presLayoutVars>
          <dgm:chPref val="3"/>
        </dgm:presLayoutVars>
      </dgm:prSet>
      <dgm:spPr/>
    </dgm:pt>
    <dgm:pt modelId="{1F1757ED-6763-4C71-BB7D-A5A8F2FC42FC}" type="pres">
      <dgm:prSet presAssocID="{44974478-223A-4494-8BFD-491AF17BCFA7}" presName="hierChild3" presStyleCnt="0"/>
      <dgm:spPr/>
    </dgm:pt>
    <dgm:pt modelId="{B1165BCD-18C0-4871-BB07-34C464444BDE}" type="pres">
      <dgm:prSet presAssocID="{0830ACBD-75BA-4686-A529-1109A7A86D7E}" presName="Name10" presStyleLbl="parChTrans1D2" presStyleIdx="2" presStyleCnt="5"/>
      <dgm:spPr/>
    </dgm:pt>
    <dgm:pt modelId="{605EB04E-E443-4230-BEAF-3B343454F3BC}" type="pres">
      <dgm:prSet presAssocID="{664B6DE7-8C54-41F1-A338-EDAB596C7715}" presName="hierRoot2" presStyleCnt="0"/>
      <dgm:spPr/>
    </dgm:pt>
    <dgm:pt modelId="{20CE3471-6C2E-4795-971D-8B151EC80B55}" type="pres">
      <dgm:prSet presAssocID="{664B6DE7-8C54-41F1-A338-EDAB596C7715}" presName="composite2" presStyleCnt="0"/>
      <dgm:spPr/>
    </dgm:pt>
    <dgm:pt modelId="{0CEB5075-FCC1-4F68-8311-18F8F530B867}" type="pres">
      <dgm:prSet presAssocID="{664B6DE7-8C54-41F1-A338-EDAB596C7715}" presName="background2" presStyleLbl="node2" presStyleIdx="0" presStyleCnt="2"/>
      <dgm:spPr/>
    </dgm:pt>
    <dgm:pt modelId="{52A315CA-3C52-4420-831F-A0D6614EFCD9}" type="pres">
      <dgm:prSet presAssocID="{664B6DE7-8C54-41F1-A338-EDAB596C7715}" presName="text2" presStyleLbl="fgAcc2" presStyleIdx="2" presStyleCnt="5" custScaleX="53510" custScaleY="84143" custLinFactNeighborX="-40911" custLinFactNeighborY="11594">
        <dgm:presLayoutVars>
          <dgm:chPref val="3"/>
        </dgm:presLayoutVars>
      </dgm:prSet>
      <dgm:spPr/>
    </dgm:pt>
    <dgm:pt modelId="{6D2EDBD1-8D5E-4D1D-A722-D2008A2AFEB0}" type="pres">
      <dgm:prSet presAssocID="{664B6DE7-8C54-41F1-A338-EDAB596C7715}" presName="hierChild3" presStyleCnt="0"/>
      <dgm:spPr/>
    </dgm:pt>
    <dgm:pt modelId="{A0D23D2A-4007-4A76-AEF2-7D8C3264DE77}" type="pres">
      <dgm:prSet presAssocID="{FAE0C6C3-5422-4240-ADD1-49B66F0AE231}" presName="Name10" presStyleLbl="parChTrans1D2" presStyleIdx="3" presStyleCnt="5"/>
      <dgm:spPr/>
    </dgm:pt>
    <dgm:pt modelId="{B555E4E0-E9D8-4C87-AFB7-15D50E4F61A0}" type="pres">
      <dgm:prSet presAssocID="{CEFD1A91-56E5-463B-8A35-2EDC08AD519A}" presName="hierRoot2" presStyleCnt="0"/>
      <dgm:spPr/>
    </dgm:pt>
    <dgm:pt modelId="{71A1DB3D-17CA-4A49-9ACC-65B71E1313EA}" type="pres">
      <dgm:prSet presAssocID="{CEFD1A91-56E5-463B-8A35-2EDC08AD519A}" presName="composite2" presStyleCnt="0"/>
      <dgm:spPr/>
    </dgm:pt>
    <dgm:pt modelId="{3BE24C09-B9B7-494C-A49A-84042DFC7D56}" type="pres">
      <dgm:prSet presAssocID="{CEFD1A91-56E5-463B-8A35-2EDC08AD519A}" presName="background2" presStyleLbl="node2" presStyleIdx="1" presStyleCnt="2"/>
      <dgm:spPr/>
    </dgm:pt>
    <dgm:pt modelId="{B4947122-20B1-47CB-AB97-3ABDA8003E55}" type="pres">
      <dgm:prSet presAssocID="{CEFD1A91-56E5-463B-8A35-2EDC08AD519A}" presName="text2" presStyleLbl="fgAcc2" presStyleIdx="3" presStyleCnt="5" custScaleX="60322" custScaleY="79797" custLinFactNeighborX="-53296" custLinFactNeighborY="13253">
        <dgm:presLayoutVars>
          <dgm:chPref val="3"/>
        </dgm:presLayoutVars>
      </dgm:prSet>
      <dgm:spPr/>
    </dgm:pt>
    <dgm:pt modelId="{C31F8AD6-845F-445D-82B5-A1F8D2CA45AF}" type="pres">
      <dgm:prSet presAssocID="{CEFD1A91-56E5-463B-8A35-2EDC08AD519A}" presName="hierChild3" presStyleCnt="0"/>
      <dgm:spPr/>
    </dgm:pt>
    <dgm:pt modelId="{6C4F05EE-1EA5-4D19-87C9-31384D0037E4}" type="pres">
      <dgm:prSet presAssocID="{102678EA-4453-4AD8-8D9D-16D5EC5F55E5}" presName="Name10" presStyleLbl="parChTrans1D2" presStyleIdx="4" presStyleCnt="5"/>
      <dgm:spPr/>
    </dgm:pt>
    <dgm:pt modelId="{C12C073F-6BD9-48E3-BFE4-AA47D4671BCD}" type="pres">
      <dgm:prSet presAssocID="{AD4A9B01-8CD7-4F8D-B1B7-1EAB7C9F3BB4}" presName="hierRoot2" presStyleCnt="0"/>
      <dgm:spPr/>
    </dgm:pt>
    <dgm:pt modelId="{7547E765-598F-4A28-BABE-CFC51812F7CE}" type="pres">
      <dgm:prSet presAssocID="{AD4A9B01-8CD7-4F8D-B1B7-1EAB7C9F3BB4}" presName="composite2" presStyleCnt="0"/>
      <dgm:spPr/>
    </dgm:pt>
    <dgm:pt modelId="{C186167D-DDA1-41BC-8387-5E7876E39FCA}" type="pres">
      <dgm:prSet presAssocID="{AD4A9B01-8CD7-4F8D-B1B7-1EAB7C9F3BB4}" presName="background2" presStyleLbl="asst1" presStyleIdx="2" presStyleCnt="3"/>
      <dgm:spPr/>
    </dgm:pt>
    <dgm:pt modelId="{6B4F9515-0002-4F8E-A181-3EF2E5C2D39A}" type="pres">
      <dgm:prSet presAssocID="{AD4A9B01-8CD7-4F8D-B1B7-1EAB7C9F3BB4}" presName="text2" presStyleLbl="fgAcc2" presStyleIdx="4" presStyleCnt="5" custScaleX="59168" custScaleY="83421" custLinFactNeighborX="-2476" custLinFactNeighborY="8244">
        <dgm:presLayoutVars>
          <dgm:chPref val="3"/>
        </dgm:presLayoutVars>
      </dgm:prSet>
      <dgm:spPr/>
    </dgm:pt>
    <dgm:pt modelId="{BFD4DEFF-0846-4964-A6CC-D660AF5DF3CD}" type="pres">
      <dgm:prSet presAssocID="{AD4A9B01-8CD7-4F8D-B1B7-1EAB7C9F3BB4}" presName="hierChild3" presStyleCnt="0"/>
      <dgm:spPr/>
    </dgm:pt>
    <dgm:pt modelId="{21DA651E-C7F6-4A58-AE17-27598335431B}" type="pres">
      <dgm:prSet presAssocID="{4FD8D423-4096-4ADE-BF46-6E18828AD88C}" presName="hierRoot1" presStyleCnt="0"/>
      <dgm:spPr/>
    </dgm:pt>
    <dgm:pt modelId="{667C8779-0620-498C-AA4B-8E760E1E9F2B}" type="pres">
      <dgm:prSet presAssocID="{4FD8D423-4096-4ADE-BF46-6E18828AD88C}" presName="composite" presStyleCnt="0"/>
      <dgm:spPr/>
    </dgm:pt>
    <dgm:pt modelId="{F3DFD657-F556-46A6-9989-9BCE53C203AA}" type="pres">
      <dgm:prSet presAssocID="{4FD8D423-4096-4ADE-BF46-6E18828AD88C}" presName="background" presStyleLbl="node0" presStyleIdx="1" presStyleCnt="4"/>
      <dgm:spPr/>
    </dgm:pt>
    <dgm:pt modelId="{88901534-82CC-4766-B5BA-B54AD338F412}" type="pres">
      <dgm:prSet presAssocID="{4FD8D423-4096-4ADE-BF46-6E18828AD88C}" presName="text" presStyleLbl="fgAcc0" presStyleIdx="1" presStyleCnt="4" custScaleX="52278" custScaleY="75245" custLinFactNeighborX="23967" custLinFactNeighborY="82334">
        <dgm:presLayoutVars>
          <dgm:chPref val="3"/>
        </dgm:presLayoutVars>
      </dgm:prSet>
      <dgm:spPr/>
    </dgm:pt>
    <dgm:pt modelId="{E67C1AF5-25C2-4E45-8356-EBC816BD91E4}" type="pres">
      <dgm:prSet presAssocID="{4FD8D423-4096-4ADE-BF46-6E18828AD88C}" presName="hierChild2" presStyleCnt="0"/>
      <dgm:spPr/>
    </dgm:pt>
    <dgm:pt modelId="{39B10653-27BC-4EA8-97C1-483853A0BD6E}" type="pres">
      <dgm:prSet presAssocID="{487131D4-E29B-4421-B97F-4C7C532C71E9}" presName="hierRoot1" presStyleCnt="0"/>
      <dgm:spPr/>
    </dgm:pt>
    <dgm:pt modelId="{74FD2BA0-7C67-4A0A-AF93-23533DCEF11A}" type="pres">
      <dgm:prSet presAssocID="{487131D4-E29B-4421-B97F-4C7C532C71E9}" presName="composite" presStyleCnt="0"/>
      <dgm:spPr/>
    </dgm:pt>
    <dgm:pt modelId="{72E07509-ED35-412D-B523-06E0E9E4EF5E}" type="pres">
      <dgm:prSet presAssocID="{487131D4-E29B-4421-B97F-4C7C532C71E9}" presName="background" presStyleLbl="node0" presStyleIdx="2" presStyleCnt="4"/>
      <dgm:spPr/>
    </dgm:pt>
    <dgm:pt modelId="{74C671ED-D928-4232-B44F-FD6A35D7B8C5}" type="pres">
      <dgm:prSet presAssocID="{487131D4-E29B-4421-B97F-4C7C532C71E9}" presName="text" presStyleLbl="fgAcc0" presStyleIdx="2" presStyleCnt="4" custScaleX="58985" custScaleY="76446" custLinFactY="75502" custLinFactNeighborX="-86028" custLinFactNeighborY="100000">
        <dgm:presLayoutVars>
          <dgm:chPref val="3"/>
        </dgm:presLayoutVars>
      </dgm:prSet>
      <dgm:spPr/>
    </dgm:pt>
    <dgm:pt modelId="{820CA4D2-6EC4-44D2-B144-248940F11871}" type="pres">
      <dgm:prSet presAssocID="{487131D4-E29B-4421-B97F-4C7C532C71E9}" presName="hierChild2" presStyleCnt="0"/>
      <dgm:spPr/>
    </dgm:pt>
    <dgm:pt modelId="{02B89E6B-DEFE-444E-B893-5DB21D89F898}" type="pres">
      <dgm:prSet presAssocID="{A452D610-7F81-4605-A61D-3669E466A3FC}" presName="hierRoot1" presStyleCnt="0"/>
      <dgm:spPr/>
    </dgm:pt>
    <dgm:pt modelId="{70190FFF-3690-42F3-9A33-6112AD9A3EC5}" type="pres">
      <dgm:prSet presAssocID="{A452D610-7F81-4605-A61D-3669E466A3FC}" presName="composite" presStyleCnt="0"/>
      <dgm:spPr/>
    </dgm:pt>
    <dgm:pt modelId="{015B1CC6-0DB7-43F4-AB4A-7ECCD0F3F10F}" type="pres">
      <dgm:prSet presAssocID="{A452D610-7F81-4605-A61D-3669E466A3FC}" presName="background" presStyleLbl="node0" presStyleIdx="3" presStyleCnt="4"/>
      <dgm:spPr/>
    </dgm:pt>
    <dgm:pt modelId="{6FC497C0-5F1C-4CD7-82C5-0941A38EEFFA}" type="pres">
      <dgm:prSet presAssocID="{A452D610-7F81-4605-A61D-3669E466A3FC}" presName="text" presStyleLbl="fgAcc0" presStyleIdx="3" presStyleCnt="4" custScaleX="53152" custScaleY="80711" custLinFactY="74804" custLinFactNeighborX="-37173" custLinFactNeighborY="100000">
        <dgm:presLayoutVars>
          <dgm:chPref val="3"/>
        </dgm:presLayoutVars>
      </dgm:prSet>
      <dgm:spPr/>
    </dgm:pt>
    <dgm:pt modelId="{0E28331F-DA3F-4198-A531-57DC37FBBB47}" type="pres">
      <dgm:prSet presAssocID="{A452D610-7F81-4605-A61D-3669E466A3FC}" presName="hierChild2" presStyleCnt="0"/>
      <dgm:spPr/>
    </dgm:pt>
  </dgm:ptLst>
  <dgm:cxnLst>
    <dgm:cxn modelId="{2BD04913-C843-4362-9F9D-B468E993BF16}" type="presOf" srcId="{102678EA-4453-4AD8-8D9D-16D5EC5F55E5}" destId="{6C4F05EE-1EA5-4D19-87C9-31384D0037E4}" srcOrd="0" destOrd="0" presId="urn:microsoft.com/office/officeart/2005/8/layout/hierarchy1"/>
    <dgm:cxn modelId="{9D047418-594A-493A-A595-DE989A420225}" type="presOf" srcId="{76DA4EE6-E891-4BB1-A790-30E7722887AE}" destId="{F096A076-0D1A-49A2-A665-DD685F892FE3}" srcOrd="0" destOrd="0" presId="urn:microsoft.com/office/officeart/2005/8/layout/hierarchy1"/>
    <dgm:cxn modelId="{844B941B-EEBE-4409-8803-89B95BC2B1CF}" type="presOf" srcId="{FAE0C6C3-5422-4240-ADD1-49B66F0AE231}" destId="{A0D23D2A-4007-4A76-AEF2-7D8C3264DE77}" srcOrd="0" destOrd="0" presId="urn:microsoft.com/office/officeart/2005/8/layout/hierarchy1"/>
    <dgm:cxn modelId="{FDB77F1F-B542-489A-962D-0F64F119CF47}" srcId="{90B22A35-F3DB-4288-A8F6-508D3FE6A487}" destId="{132CFB4C-8E10-424E-B945-CD709453FB8D}" srcOrd="0" destOrd="0" parTransId="{58E4F6F8-E1BF-42A6-A811-11A25AF4A8B5}" sibTransId="{E3EDA6F1-ED1D-4B51-AA27-835C4EB5F318}"/>
    <dgm:cxn modelId="{C2B11323-A076-4AB6-9AF4-51497EF53AAB}" srcId="{90B22A35-F3DB-4288-A8F6-508D3FE6A487}" destId="{4FD8D423-4096-4ADE-BF46-6E18828AD88C}" srcOrd="1" destOrd="0" parTransId="{4240CA96-87CE-46EF-A992-7E0DCE288CD7}" sibTransId="{35F93C55-CE05-400C-B20B-D213B9CE8F43}"/>
    <dgm:cxn modelId="{F5F84539-1073-4CCB-A2CB-D2FF04D52451}" srcId="{90B22A35-F3DB-4288-A8F6-508D3FE6A487}" destId="{A452D610-7F81-4605-A61D-3669E466A3FC}" srcOrd="3" destOrd="0" parTransId="{816C0205-D25B-4CD1-8840-92A210B83403}" sibTransId="{239B0ECC-4DD9-4605-B575-93D656B6BAEE}"/>
    <dgm:cxn modelId="{DAE10F5E-40B4-4845-B714-C0E2011F643E}" srcId="{132CFB4C-8E10-424E-B945-CD709453FB8D}" destId="{CED26CCF-AB69-48DE-824C-B078403A3611}" srcOrd="0" destOrd="0" parTransId="{76DA4EE6-E891-4BB1-A790-30E7722887AE}" sibTransId="{F1F553A4-8E31-4E8E-A1E9-915C81CDF9CA}"/>
    <dgm:cxn modelId="{D99CAD44-C5AC-4B55-8F3A-7CD9C618BF65}" type="presOf" srcId="{664B6DE7-8C54-41F1-A338-EDAB596C7715}" destId="{52A315CA-3C52-4420-831F-A0D6614EFCD9}" srcOrd="0" destOrd="0" presId="urn:microsoft.com/office/officeart/2005/8/layout/hierarchy1"/>
    <dgm:cxn modelId="{576C534E-3A6C-4CEC-A349-316B96D1A236}" type="presOf" srcId="{4FD8D423-4096-4ADE-BF46-6E18828AD88C}" destId="{88901534-82CC-4766-B5BA-B54AD338F412}" srcOrd="0" destOrd="0" presId="urn:microsoft.com/office/officeart/2005/8/layout/hierarchy1"/>
    <dgm:cxn modelId="{46596F8E-3F83-4DA0-A6AF-05F731C1392D}" type="presOf" srcId="{0830ACBD-75BA-4686-A529-1109A7A86D7E}" destId="{B1165BCD-18C0-4871-BB07-34C464444BDE}" srcOrd="0" destOrd="0" presId="urn:microsoft.com/office/officeart/2005/8/layout/hierarchy1"/>
    <dgm:cxn modelId="{5F83EC8E-5060-418E-AB59-781C4DFE25F5}" srcId="{132CFB4C-8E10-424E-B945-CD709453FB8D}" destId="{664B6DE7-8C54-41F1-A338-EDAB596C7715}" srcOrd="2" destOrd="0" parTransId="{0830ACBD-75BA-4686-A529-1109A7A86D7E}" sibTransId="{E43D0477-60A9-4565-9F7C-49CA7EEE88A4}"/>
    <dgm:cxn modelId="{E398CB92-75EC-4B82-8C25-78909A8D751B}" srcId="{132CFB4C-8E10-424E-B945-CD709453FB8D}" destId="{CEFD1A91-56E5-463B-8A35-2EDC08AD519A}" srcOrd="3" destOrd="0" parTransId="{FAE0C6C3-5422-4240-ADD1-49B66F0AE231}" sibTransId="{CFF8595A-694D-4E72-A9C5-EB021D6716C4}"/>
    <dgm:cxn modelId="{77A99098-6C7A-496E-8C4C-B55E400525D3}" srcId="{132CFB4C-8E10-424E-B945-CD709453FB8D}" destId="{AD4A9B01-8CD7-4F8D-B1B7-1EAB7C9F3BB4}" srcOrd="4" destOrd="0" parTransId="{102678EA-4453-4AD8-8D9D-16D5EC5F55E5}" sibTransId="{9C733828-4CE7-4CE4-B892-9ADEF5A1BDD1}"/>
    <dgm:cxn modelId="{EEFFA59C-381D-432E-ACB1-4F05D298C16C}" type="presOf" srcId="{90B22A35-F3DB-4288-A8F6-508D3FE6A487}" destId="{E258B489-D3D5-4F83-A881-E016978487B4}" srcOrd="0" destOrd="0" presId="urn:microsoft.com/office/officeart/2005/8/layout/hierarchy1"/>
    <dgm:cxn modelId="{09B21AAB-5286-4415-BCC6-5593BA8A502F}" srcId="{132CFB4C-8E10-424E-B945-CD709453FB8D}" destId="{44974478-223A-4494-8BFD-491AF17BCFA7}" srcOrd="1" destOrd="0" parTransId="{9D2EB6D1-1A75-4D72-B33E-0DAA210F259D}" sibTransId="{54482AAE-41B2-48F4-861F-FC935EEAE264}"/>
    <dgm:cxn modelId="{53940BAD-65C1-4AB7-A92A-E10CFEB9E733}" type="presOf" srcId="{9D2EB6D1-1A75-4D72-B33E-0DAA210F259D}" destId="{53DBE187-76AA-4C9A-890F-82CBC0713C36}" srcOrd="0" destOrd="0" presId="urn:microsoft.com/office/officeart/2005/8/layout/hierarchy1"/>
    <dgm:cxn modelId="{12AE01B1-1C1B-410F-851A-C152BC1E1366}" srcId="{90B22A35-F3DB-4288-A8F6-508D3FE6A487}" destId="{487131D4-E29B-4421-B97F-4C7C532C71E9}" srcOrd="2" destOrd="0" parTransId="{D348690F-6210-4872-9E8E-367B269EF051}" sibTransId="{D43929C2-3536-4C4D-A7C1-8035040E163D}"/>
    <dgm:cxn modelId="{369170BA-B240-43DF-A055-2867DFB969B1}" type="presOf" srcId="{487131D4-E29B-4421-B97F-4C7C532C71E9}" destId="{74C671ED-D928-4232-B44F-FD6A35D7B8C5}" srcOrd="0" destOrd="0" presId="urn:microsoft.com/office/officeart/2005/8/layout/hierarchy1"/>
    <dgm:cxn modelId="{DF57A3BA-D441-4E24-8869-DDB8291BA228}" type="presOf" srcId="{AD4A9B01-8CD7-4F8D-B1B7-1EAB7C9F3BB4}" destId="{6B4F9515-0002-4F8E-A181-3EF2E5C2D39A}" srcOrd="0" destOrd="0" presId="urn:microsoft.com/office/officeart/2005/8/layout/hierarchy1"/>
    <dgm:cxn modelId="{4D0BF9BB-F24C-4950-8B03-BA66A2AE5AC0}" type="presOf" srcId="{132CFB4C-8E10-424E-B945-CD709453FB8D}" destId="{D0E8BED5-77A7-4E61-805E-CF02325F6737}" srcOrd="0" destOrd="0" presId="urn:microsoft.com/office/officeart/2005/8/layout/hierarchy1"/>
    <dgm:cxn modelId="{B960D2CD-BC68-44A3-AE98-81E539AB3C1A}" type="presOf" srcId="{CEFD1A91-56E5-463B-8A35-2EDC08AD519A}" destId="{B4947122-20B1-47CB-AB97-3ABDA8003E55}" srcOrd="0" destOrd="0" presId="urn:microsoft.com/office/officeart/2005/8/layout/hierarchy1"/>
    <dgm:cxn modelId="{4FF870D4-634F-4226-9DDF-9D8C5298D6F8}" type="presOf" srcId="{44974478-223A-4494-8BFD-491AF17BCFA7}" destId="{F0BD2611-31F6-42DB-932A-BABDC8DE62FE}" srcOrd="0" destOrd="0" presId="urn:microsoft.com/office/officeart/2005/8/layout/hierarchy1"/>
    <dgm:cxn modelId="{A6BA43E9-F067-46C8-BD74-63820182DE3B}" type="presOf" srcId="{A452D610-7F81-4605-A61D-3669E466A3FC}" destId="{6FC497C0-5F1C-4CD7-82C5-0941A38EEFFA}" srcOrd="0" destOrd="0" presId="urn:microsoft.com/office/officeart/2005/8/layout/hierarchy1"/>
    <dgm:cxn modelId="{C9CA1EEE-CA7C-4BC6-BA28-B6839DEE7A89}" type="presOf" srcId="{CED26CCF-AB69-48DE-824C-B078403A3611}" destId="{84F62016-F339-40D6-9E03-99CC78EA6593}" srcOrd="0" destOrd="0" presId="urn:microsoft.com/office/officeart/2005/8/layout/hierarchy1"/>
    <dgm:cxn modelId="{122FA6EE-3C63-4C49-B441-4A1A0CDCBE52}" type="presParOf" srcId="{E258B489-D3D5-4F83-A881-E016978487B4}" destId="{97E51206-CD06-4F13-81A0-2ED04CB7B5ED}" srcOrd="0" destOrd="0" presId="urn:microsoft.com/office/officeart/2005/8/layout/hierarchy1"/>
    <dgm:cxn modelId="{9DD7A8E3-EBE4-4FF8-A997-20BDB489A1A9}" type="presParOf" srcId="{97E51206-CD06-4F13-81A0-2ED04CB7B5ED}" destId="{637BA73E-F951-4749-B3DE-945074ED6BCF}" srcOrd="0" destOrd="0" presId="urn:microsoft.com/office/officeart/2005/8/layout/hierarchy1"/>
    <dgm:cxn modelId="{37CEE56B-332A-4757-8970-7EF1F88C2F66}" type="presParOf" srcId="{637BA73E-F951-4749-B3DE-945074ED6BCF}" destId="{23F4334F-73F1-485D-AE23-88E9B46CE683}" srcOrd="0" destOrd="0" presId="urn:microsoft.com/office/officeart/2005/8/layout/hierarchy1"/>
    <dgm:cxn modelId="{066BD669-C3C6-448C-9353-363F3F0197F9}" type="presParOf" srcId="{637BA73E-F951-4749-B3DE-945074ED6BCF}" destId="{D0E8BED5-77A7-4E61-805E-CF02325F6737}" srcOrd="1" destOrd="0" presId="urn:microsoft.com/office/officeart/2005/8/layout/hierarchy1"/>
    <dgm:cxn modelId="{19BC6AB4-CF01-4EAB-8B04-8E83827B02DC}" type="presParOf" srcId="{97E51206-CD06-4F13-81A0-2ED04CB7B5ED}" destId="{37A6D030-600A-44AC-BD10-5D6B2A317ED3}" srcOrd="1" destOrd="0" presId="urn:microsoft.com/office/officeart/2005/8/layout/hierarchy1"/>
    <dgm:cxn modelId="{EB18EF9C-8C9A-427A-91BB-772E8F96EF63}" type="presParOf" srcId="{37A6D030-600A-44AC-BD10-5D6B2A317ED3}" destId="{F096A076-0D1A-49A2-A665-DD685F892FE3}" srcOrd="0" destOrd="0" presId="urn:microsoft.com/office/officeart/2005/8/layout/hierarchy1"/>
    <dgm:cxn modelId="{D8A36D53-6DAC-4B91-BFBE-1C230E456282}" type="presParOf" srcId="{37A6D030-600A-44AC-BD10-5D6B2A317ED3}" destId="{990FD42B-63EF-42BD-9A48-357D5875BC85}" srcOrd="1" destOrd="0" presId="urn:microsoft.com/office/officeart/2005/8/layout/hierarchy1"/>
    <dgm:cxn modelId="{54BB650A-C0BE-4709-BF94-6D69FD34A76D}" type="presParOf" srcId="{990FD42B-63EF-42BD-9A48-357D5875BC85}" destId="{DF2C0920-D2C2-49C1-8830-F90EE224CBF8}" srcOrd="0" destOrd="0" presId="urn:microsoft.com/office/officeart/2005/8/layout/hierarchy1"/>
    <dgm:cxn modelId="{31EF1A8E-7F6F-4D45-9346-43F3A392AF78}" type="presParOf" srcId="{DF2C0920-D2C2-49C1-8830-F90EE224CBF8}" destId="{0E905BC1-9CBE-4C16-A319-42D39F89735C}" srcOrd="0" destOrd="0" presId="urn:microsoft.com/office/officeart/2005/8/layout/hierarchy1"/>
    <dgm:cxn modelId="{1C4F38D8-2E7D-4C12-92A3-1DE86982AECD}" type="presParOf" srcId="{DF2C0920-D2C2-49C1-8830-F90EE224CBF8}" destId="{84F62016-F339-40D6-9E03-99CC78EA6593}" srcOrd="1" destOrd="0" presId="urn:microsoft.com/office/officeart/2005/8/layout/hierarchy1"/>
    <dgm:cxn modelId="{C8926A90-CB6F-4C4B-BC1C-43FAEBD89295}" type="presParOf" srcId="{990FD42B-63EF-42BD-9A48-357D5875BC85}" destId="{507FC24D-65F4-461F-866A-D8EE3C6E16E8}" srcOrd="1" destOrd="0" presId="urn:microsoft.com/office/officeart/2005/8/layout/hierarchy1"/>
    <dgm:cxn modelId="{BCB27EDB-8AEA-4EEF-AFB5-8A0CAE03418D}" type="presParOf" srcId="{37A6D030-600A-44AC-BD10-5D6B2A317ED3}" destId="{53DBE187-76AA-4C9A-890F-82CBC0713C36}" srcOrd="2" destOrd="0" presId="urn:microsoft.com/office/officeart/2005/8/layout/hierarchy1"/>
    <dgm:cxn modelId="{0EF823C9-18AC-4F42-A77B-36D52EA6A5BE}" type="presParOf" srcId="{37A6D030-600A-44AC-BD10-5D6B2A317ED3}" destId="{2A54B0FC-50E2-4F4C-B094-1B2ECCAA1F22}" srcOrd="3" destOrd="0" presId="urn:microsoft.com/office/officeart/2005/8/layout/hierarchy1"/>
    <dgm:cxn modelId="{A9E609C5-AAC6-4796-ABEC-276859D0DA75}" type="presParOf" srcId="{2A54B0FC-50E2-4F4C-B094-1B2ECCAA1F22}" destId="{C6A38D47-257D-457C-8E83-2CA773A23962}" srcOrd="0" destOrd="0" presId="urn:microsoft.com/office/officeart/2005/8/layout/hierarchy1"/>
    <dgm:cxn modelId="{67EA155E-6460-48FD-A9BB-099E7016203E}" type="presParOf" srcId="{C6A38D47-257D-457C-8E83-2CA773A23962}" destId="{F0B2415B-898B-4DC6-888A-0E2B13B41553}" srcOrd="0" destOrd="0" presId="urn:microsoft.com/office/officeart/2005/8/layout/hierarchy1"/>
    <dgm:cxn modelId="{F79026C1-C06B-4915-8457-730D74BB0B74}" type="presParOf" srcId="{C6A38D47-257D-457C-8E83-2CA773A23962}" destId="{F0BD2611-31F6-42DB-932A-BABDC8DE62FE}" srcOrd="1" destOrd="0" presId="urn:microsoft.com/office/officeart/2005/8/layout/hierarchy1"/>
    <dgm:cxn modelId="{0471040F-7CC9-4640-B1E9-73EC3EF2B921}" type="presParOf" srcId="{2A54B0FC-50E2-4F4C-B094-1B2ECCAA1F22}" destId="{1F1757ED-6763-4C71-BB7D-A5A8F2FC42FC}" srcOrd="1" destOrd="0" presId="urn:microsoft.com/office/officeart/2005/8/layout/hierarchy1"/>
    <dgm:cxn modelId="{E77E8D03-E17C-4B00-8193-1359A8D7F566}" type="presParOf" srcId="{37A6D030-600A-44AC-BD10-5D6B2A317ED3}" destId="{B1165BCD-18C0-4871-BB07-34C464444BDE}" srcOrd="4" destOrd="0" presId="urn:microsoft.com/office/officeart/2005/8/layout/hierarchy1"/>
    <dgm:cxn modelId="{B328A69B-0B58-43AB-AB1E-10B6514A6243}" type="presParOf" srcId="{37A6D030-600A-44AC-BD10-5D6B2A317ED3}" destId="{605EB04E-E443-4230-BEAF-3B343454F3BC}" srcOrd="5" destOrd="0" presId="urn:microsoft.com/office/officeart/2005/8/layout/hierarchy1"/>
    <dgm:cxn modelId="{DB8A75C2-3B65-4A6F-9217-8AD9C323E2C8}" type="presParOf" srcId="{605EB04E-E443-4230-BEAF-3B343454F3BC}" destId="{20CE3471-6C2E-4795-971D-8B151EC80B55}" srcOrd="0" destOrd="0" presId="urn:microsoft.com/office/officeart/2005/8/layout/hierarchy1"/>
    <dgm:cxn modelId="{FF3E1336-FCC6-4B0E-B13B-B9E6753C7625}" type="presParOf" srcId="{20CE3471-6C2E-4795-971D-8B151EC80B55}" destId="{0CEB5075-FCC1-4F68-8311-18F8F530B867}" srcOrd="0" destOrd="0" presId="urn:microsoft.com/office/officeart/2005/8/layout/hierarchy1"/>
    <dgm:cxn modelId="{497ABB92-F0F5-42D7-821A-89D78C724517}" type="presParOf" srcId="{20CE3471-6C2E-4795-971D-8B151EC80B55}" destId="{52A315CA-3C52-4420-831F-A0D6614EFCD9}" srcOrd="1" destOrd="0" presId="urn:microsoft.com/office/officeart/2005/8/layout/hierarchy1"/>
    <dgm:cxn modelId="{8F232504-F7E0-465B-A5C1-86C745E9F05D}" type="presParOf" srcId="{605EB04E-E443-4230-BEAF-3B343454F3BC}" destId="{6D2EDBD1-8D5E-4D1D-A722-D2008A2AFEB0}" srcOrd="1" destOrd="0" presId="urn:microsoft.com/office/officeart/2005/8/layout/hierarchy1"/>
    <dgm:cxn modelId="{5FB541CB-7CB1-43C6-9D70-32662CD5BA12}" type="presParOf" srcId="{37A6D030-600A-44AC-BD10-5D6B2A317ED3}" destId="{A0D23D2A-4007-4A76-AEF2-7D8C3264DE77}" srcOrd="6" destOrd="0" presId="urn:microsoft.com/office/officeart/2005/8/layout/hierarchy1"/>
    <dgm:cxn modelId="{D0E26E91-99A8-469F-AC9E-345C9E1E819D}" type="presParOf" srcId="{37A6D030-600A-44AC-BD10-5D6B2A317ED3}" destId="{B555E4E0-E9D8-4C87-AFB7-15D50E4F61A0}" srcOrd="7" destOrd="0" presId="urn:microsoft.com/office/officeart/2005/8/layout/hierarchy1"/>
    <dgm:cxn modelId="{BB74E6B3-42BE-40E5-9F51-85FD4CA60788}" type="presParOf" srcId="{B555E4E0-E9D8-4C87-AFB7-15D50E4F61A0}" destId="{71A1DB3D-17CA-4A49-9ACC-65B71E1313EA}" srcOrd="0" destOrd="0" presId="urn:microsoft.com/office/officeart/2005/8/layout/hierarchy1"/>
    <dgm:cxn modelId="{FA053342-519C-4DB7-9F8B-F9363C7CA427}" type="presParOf" srcId="{71A1DB3D-17CA-4A49-9ACC-65B71E1313EA}" destId="{3BE24C09-B9B7-494C-A49A-84042DFC7D56}" srcOrd="0" destOrd="0" presId="urn:microsoft.com/office/officeart/2005/8/layout/hierarchy1"/>
    <dgm:cxn modelId="{ACEDB6ED-A158-4C77-9656-9C2DEEAD94C4}" type="presParOf" srcId="{71A1DB3D-17CA-4A49-9ACC-65B71E1313EA}" destId="{B4947122-20B1-47CB-AB97-3ABDA8003E55}" srcOrd="1" destOrd="0" presId="urn:microsoft.com/office/officeart/2005/8/layout/hierarchy1"/>
    <dgm:cxn modelId="{90D964C6-5971-4058-848A-63026CD9CA05}" type="presParOf" srcId="{B555E4E0-E9D8-4C87-AFB7-15D50E4F61A0}" destId="{C31F8AD6-845F-445D-82B5-A1F8D2CA45AF}" srcOrd="1" destOrd="0" presId="urn:microsoft.com/office/officeart/2005/8/layout/hierarchy1"/>
    <dgm:cxn modelId="{95EF27A4-D447-4E52-87E5-9305C755B46D}" type="presParOf" srcId="{37A6D030-600A-44AC-BD10-5D6B2A317ED3}" destId="{6C4F05EE-1EA5-4D19-87C9-31384D0037E4}" srcOrd="8" destOrd="0" presId="urn:microsoft.com/office/officeart/2005/8/layout/hierarchy1"/>
    <dgm:cxn modelId="{3AE77FDB-CFFC-4E07-8D14-C0398A66BDD9}" type="presParOf" srcId="{37A6D030-600A-44AC-BD10-5D6B2A317ED3}" destId="{C12C073F-6BD9-48E3-BFE4-AA47D4671BCD}" srcOrd="9" destOrd="0" presId="urn:microsoft.com/office/officeart/2005/8/layout/hierarchy1"/>
    <dgm:cxn modelId="{2AF8E940-EF27-44D7-8F76-34901C1BD86E}" type="presParOf" srcId="{C12C073F-6BD9-48E3-BFE4-AA47D4671BCD}" destId="{7547E765-598F-4A28-BABE-CFC51812F7CE}" srcOrd="0" destOrd="0" presId="urn:microsoft.com/office/officeart/2005/8/layout/hierarchy1"/>
    <dgm:cxn modelId="{BDBFF3B9-5227-4EC0-AF8A-B68DDD2C9B1B}" type="presParOf" srcId="{7547E765-598F-4A28-BABE-CFC51812F7CE}" destId="{C186167D-DDA1-41BC-8387-5E7876E39FCA}" srcOrd="0" destOrd="0" presId="urn:microsoft.com/office/officeart/2005/8/layout/hierarchy1"/>
    <dgm:cxn modelId="{BCC61302-7C45-4D2F-8F31-AAB3621F4563}" type="presParOf" srcId="{7547E765-598F-4A28-BABE-CFC51812F7CE}" destId="{6B4F9515-0002-4F8E-A181-3EF2E5C2D39A}" srcOrd="1" destOrd="0" presId="urn:microsoft.com/office/officeart/2005/8/layout/hierarchy1"/>
    <dgm:cxn modelId="{46AB35EC-548B-4308-B2CC-BA16D4F8C167}" type="presParOf" srcId="{C12C073F-6BD9-48E3-BFE4-AA47D4671BCD}" destId="{BFD4DEFF-0846-4964-A6CC-D660AF5DF3CD}" srcOrd="1" destOrd="0" presId="urn:microsoft.com/office/officeart/2005/8/layout/hierarchy1"/>
    <dgm:cxn modelId="{9FCE9313-EA19-4B36-8505-9ABC450EA201}" type="presParOf" srcId="{E258B489-D3D5-4F83-A881-E016978487B4}" destId="{21DA651E-C7F6-4A58-AE17-27598335431B}" srcOrd="1" destOrd="0" presId="urn:microsoft.com/office/officeart/2005/8/layout/hierarchy1"/>
    <dgm:cxn modelId="{6B1E9F5E-7DD9-4214-B874-6C02F7C4729A}" type="presParOf" srcId="{21DA651E-C7F6-4A58-AE17-27598335431B}" destId="{667C8779-0620-498C-AA4B-8E760E1E9F2B}" srcOrd="0" destOrd="0" presId="urn:microsoft.com/office/officeart/2005/8/layout/hierarchy1"/>
    <dgm:cxn modelId="{95B73CD6-EC3B-417E-B63C-36593625076E}" type="presParOf" srcId="{667C8779-0620-498C-AA4B-8E760E1E9F2B}" destId="{F3DFD657-F556-46A6-9989-9BCE53C203AA}" srcOrd="0" destOrd="0" presId="urn:microsoft.com/office/officeart/2005/8/layout/hierarchy1"/>
    <dgm:cxn modelId="{B9E2AB65-C492-49E3-AB5C-29B17C08580B}" type="presParOf" srcId="{667C8779-0620-498C-AA4B-8E760E1E9F2B}" destId="{88901534-82CC-4766-B5BA-B54AD338F412}" srcOrd="1" destOrd="0" presId="urn:microsoft.com/office/officeart/2005/8/layout/hierarchy1"/>
    <dgm:cxn modelId="{A4ACA9AF-8307-4C7C-B816-9D5951CC42FD}" type="presParOf" srcId="{21DA651E-C7F6-4A58-AE17-27598335431B}" destId="{E67C1AF5-25C2-4E45-8356-EBC816BD91E4}" srcOrd="1" destOrd="0" presId="urn:microsoft.com/office/officeart/2005/8/layout/hierarchy1"/>
    <dgm:cxn modelId="{9039B4F9-0596-4028-BD79-A242AFF6E34F}" type="presParOf" srcId="{E258B489-D3D5-4F83-A881-E016978487B4}" destId="{39B10653-27BC-4EA8-97C1-483853A0BD6E}" srcOrd="2" destOrd="0" presId="urn:microsoft.com/office/officeart/2005/8/layout/hierarchy1"/>
    <dgm:cxn modelId="{B00879AD-2E64-4D66-920E-988EAFC58C49}" type="presParOf" srcId="{39B10653-27BC-4EA8-97C1-483853A0BD6E}" destId="{74FD2BA0-7C67-4A0A-AF93-23533DCEF11A}" srcOrd="0" destOrd="0" presId="urn:microsoft.com/office/officeart/2005/8/layout/hierarchy1"/>
    <dgm:cxn modelId="{FE4BC411-FE80-427A-A81A-0665719A2974}" type="presParOf" srcId="{74FD2BA0-7C67-4A0A-AF93-23533DCEF11A}" destId="{72E07509-ED35-412D-B523-06E0E9E4EF5E}" srcOrd="0" destOrd="0" presId="urn:microsoft.com/office/officeart/2005/8/layout/hierarchy1"/>
    <dgm:cxn modelId="{8A75CA40-6F9E-466D-8F27-186F5E12FE8C}" type="presParOf" srcId="{74FD2BA0-7C67-4A0A-AF93-23533DCEF11A}" destId="{74C671ED-D928-4232-B44F-FD6A35D7B8C5}" srcOrd="1" destOrd="0" presId="urn:microsoft.com/office/officeart/2005/8/layout/hierarchy1"/>
    <dgm:cxn modelId="{04E3B66F-0623-4989-9F61-2BFF4F0E5BAD}" type="presParOf" srcId="{39B10653-27BC-4EA8-97C1-483853A0BD6E}" destId="{820CA4D2-6EC4-44D2-B144-248940F11871}" srcOrd="1" destOrd="0" presId="urn:microsoft.com/office/officeart/2005/8/layout/hierarchy1"/>
    <dgm:cxn modelId="{99F9B5F2-4EC2-4A34-9689-BA89CF6B4AC7}" type="presParOf" srcId="{E258B489-D3D5-4F83-A881-E016978487B4}" destId="{02B89E6B-DEFE-444E-B893-5DB21D89F898}" srcOrd="3" destOrd="0" presId="urn:microsoft.com/office/officeart/2005/8/layout/hierarchy1"/>
    <dgm:cxn modelId="{9C10E38C-A016-470F-BA45-5E216AB740DA}" type="presParOf" srcId="{02B89E6B-DEFE-444E-B893-5DB21D89F898}" destId="{70190FFF-3690-42F3-9A33-6112AD9A3EC5}" srcOrd="0" destOrd="0" presId="urn:microsoft.com/office/officeart/2005/8/layout/hierarchy1"/>
    <dgm:cxn modelId="{F94DAE17-B06C-4B00-92A9-0F359918DB44}" type="presParOf" srcId="{70190FFF-3690-42F3-9A33-6112AD9A3EC5}" destId="{015B1CC6-0DB7-43F4-AB4A-7ECCD0F3F10F}" srcOrd="0" destOrd="0" presId="urn:microsoft.com/office/officeart/2005/8/layout/hierarchy1"/>
    <dgm:cxn modelId="{B9AB97B3-9E44-485C-9E26-0CBE85F3ECB8}" type="presParOf" srcId="{70190FFF-3690-42F3-9A33-6112AD9A3EC5}" destId="{6FC497C0-5F1C-4CD7-82C5-0941A38EEFFA}" srcOrd="1" destOrd="0" presId="urn:microsoft.com/office/officeart/2005/8/layout/hierarchy1"/>
    <dgm:cxn modelId="{107B471A-332C-4A35-8523-BACD0EB03355}" type="presParOf" srcId="{02B89E6B-DEFE-444E-B893-5DB21D89F898}" destId="{0E28331F-DA3F-4198-A531-57DC37FBBB4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4F05EE-1EA5-4D19-87C9-31384D0037E4}">
      <dsp:nvSpPr>
        <dsp:cNvPr id="0" name=""/>
        <dsp:cNvSpPr/>
      </dsp:nvSpPr>
      <dsp:spPr>
        <a:xfrm>
          <a:off x="4237275" y="1546444"/>
          <a:ext cx="3986097" cy="16811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2298"/>
              </a:lnTo>
              <a:lnTo>
                <a:pt x="3986097" y="1462298"/>
              </a:lnTo>
              <a:lnTo>
                <a:pt x="3986097" y="168119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D23D2A-4007-4A76-AEF2-7D8C3264DE77}">
      <dsp:nvSpPr>
        <dsp:cNvPr id="0" name=""/>
        <dsp:cNvSpPr/>
      </dsp:nvSpPr>
      <dsp:spPr>
        <a:xfrm>
          <a:off x="4237275" y="1546444"/>
          <a:ext cx="848501" cy="1756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7455"/>
              </a:lnTo>
              <a:lnTo>
                <a:pt x="848501" y="1537455"/>
              </a:lnTo>
              <a:lnTo>
                <a:pt x="848501" y="175634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165BCD-18C0-4871-BB07-34C464444BDE}">
      <dsp:nvSpPr>
        <dsp:cNvPr id="0" name=""/>
        <dsp:cNvSpPr/>
      </dsp:nvSpPr>
      <dsp:spPr>
        <a:xfrm>
          <a:off x="3508482" y="1546444"/>
          <a:ext cx="728793" cy="1731457"/>
        </a:xfrm>
        <a:custGeom>
          <a:avLst/>
          <a:gdLst/>
          <a:ahLst/>
          <a:cxnLst/>
          <a:rect l="0" t="0" r="0" b="0"/>
          <a:pathLst>
            <a:path>
              <a:moveTo>
                <a:pt x="728793" y="0"/>
              </a:moveTo>
              <a:lnTo>
                <a:pt x="728793" y="1512563"/>
              </a:lnTo>
              <a:lnTo>
                <a:pt x="0" y="1512563"/>
              </a:lnTo>
              <a:lnTo>
                <a:pt x="0" y="173145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DBE187-76AA-4C9A-890F-82CBC0713C36}">
      <dsp:nvSpPr>
        <dsp:cNvPr id="0" name=""/>
        <dsp:cNvSpPr/>
      </dsp:nvSpPr>
      <dsp:spPr>
        <a:xfrm>
          <a:off x="2044085" y="1546444"/>
          <a:ext cx="2193190" cy="1756784"/>
        </a:xfrm>
        <a:custGeom>
          <a:avLst/>
          <a:gdLst/>
          <a:ahLst/>
          <a:cxnLst/>
          <a:rect l="0" t="0" r="0" b="0"/>
          <a:pathLst>
            <a:path>
              <a:moveTo>
                <a:pt x="2193190" y="0"/>
              </a:moveTo>
              <a:lnTo>
                <a:pt x="2193190" y="1537890"/>
              </a:lnTo>
              <a:lnTo>
                <a:pt x="0" y="1537890"/>
              </a:lnTo>
              <a:lnTo>
                <a:pt x="0" y="175678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96A076-0D1A-49A2-A665-DD685F892FE3}">
      <dsp:nvSpPr>
        <dsp:cNvPr id="0" name=""/>
        <dsp:cNvSpPr/>
      </dsp:nvSpPr>
      <dsp:spPr>
        <a:xfrm>
          <a:off x="524668" y="1546444"/>
          <a:ext cx="3712606" cy="1768712"/>
        </a:xfrm>
        <a:custGeom>
          <a:avLst/>
          <a:gdLst/>
          <a:ahLst/>
          <a:cxnLst/>
          <a:rect l="0" t="0" r="0" b="0"/>
          <a:pathLst>
            <a:path>
              <a:moveTo>
                <a:pt x="3712606" y="0"/>
              </a:moveTo>
              <a:lnTo>
                <a:pt x="3712606" y="1549818"/>
              </a:lnTo>
              <a:lnTo>
                <a:pt x="0" y="1549818"/>
              </a:lnTo>
              <a:lnTo>
                <a:pt x="0" y="176871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F4334F-73F1-485D-AE23-88E9B46CE683}">
      <dsp:nvSpPr>
        <dsp:cNvPr id="0" name=""/>
        <dsp:cNvSpPr/>
      </dsp:nvSpPr>
      <dsp:spPr>
        <a:xfrm>
          <a:off x="2993174" y="-249414"/>
          <a:ext cx="2488201" cy="1795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E8BED5-77A7-4E61-805E-CF02325F6737}">
      <dsp:nvSpPr>
        <dsp:cNvPr id="0" name=""/>
        <dsp:cNvSpPr/>
      </dsp:nvSpPr>
      <dsp:spPr>
        <a:xfrm>
          <a:off x="3255716" y="0"/>
          <a:ext cx="2488201" cy="1795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Ředitel </a:t>
          </a:r>
          <a:br>
            <a:rPr lang="cs-CZ" sz="1600" kern="1200" dirty="0"/>
          </a:br>
          <a:r>
            <a:rPr lang="cs-CZ" sz="1600" kern="1200" dirty="0"/>
            <a:t>PhDr. Miroslav Novotný</a:t>
          </a:r>
        </a:p>
      </dsp:txBody>
      <dsp:txXfrm>
        <a:off x="3308315" y="52599"/>
        <a:ext cx="2383003" cy="1690661"/>
      </dsp:txXfrm>
    </dsp:sp>
    <dsp:sp modelId="{0E905BC1-9CBE-4C16-A319-42D39F89735C}">
      <dsp:nvSpPr>
        <dsp:cNvPr id="0" name=""/>
        <dsp:cNvSpPr/>
      </dsp:nvSpPr>
      <dsp:spPr>
        <a:xfrm>
          <a:off x="-168350" y="3315157"/>
          <a:ext cx="1386038" cy="12122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F62016-F339-40D6-9E03-99CC78EA6593}">
      <dsp:nvSpPr>
        <dsp:cNvPr id="0" name=""/>
        <dsp:cNvSpPr/>
      </dsp:nvSpPr>
      <dsp:spPr>
        <a:xfrm>
          <a:off x="94191" y="3564572"/>
          <a:ext cx="1386038" cy="12122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Rodinný poradce, </a:t>
          </a:r>
          <a:br>
            <a:rPr lang="cs-CZ" sz="1400" kern="1200" dirty="0"/>
          </a:br>
          <a:r>
            <a:rPr lang="cs-CZ" sz="1400" kern="1200" dirty="0"/>
            <a:t>PhDr. Miroslav Novotný</a:t>
          </a:r>
        </a:p>
      </dsp:txBody>
      <dsp:txXfrm>
        <a:off x="129697" y="3600078"/>
        <a:ext cx="1315026" cy="1141241"/>
      </dsp:txXfrm>
    </dsp:sp>
    <dsp:sp modelId="{F0B2415B-898B-4DC6-888A-0E2B13B41553}">
      <dsp:nvSpPr>
        <dsp:cNvPr id="0" name=""/>
        <dsp:cNvSpPr/>
      </dsp:nvSpPr>
      <dsp:spPr>
        <a:xfrm>
          <a:off x="1343114" y="3303229"/>
          <a:ext cx="1401940" cy="12472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BD2611-31F6-42DB-932A-BABDC8DE62FE}">
      <dsp:nvSpPr>
        <dsp:cNvPr id="0" name=""/>
        <dsp:cNvSpPr/>
      </dsp:nvSpPr>
      <dsp:spPr>
        <a:xfrm>
          <a:off x="1605656" y="3552643"/>
          <a:ext cx="1401940" cy="12472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Rodinný poradce, psycholog</a:t>
          </a:r>
          <a:br>
            <a:rPr lang="cs-CZ" sz="1400" kern="1200" dirty="0"/>
          </a:br>
          <a:r>
            <a:rPr lang="cs-CZ" sz="1400" kern="1200" dirty="0"/>
            <a:t>PhDr. Eva Březinová</a:t>
          </a:r>
        </a:p>
      </dsp:txBody>
      <dsp:txXfrm>
        <a:off x="1642187" y="3589174"/>
        <a:ext cx="1328878" cy="1174196"/>
      </dsp:txXfrm>
    </dsp:sp>
    <dsp:sp modelId="{0CEB5075-FCC1-4F68-8311-18F8F530B867}">
      <dsp:nvSpPr>
        <dsp:cNvPr id="0" name=""/>
        <dsp:cNvSpPr/>
      </dsp:nvSpPr>
      <dsp:spPr>
        <a:xfrm>
          <a:off x="2876295" y="3277902"/>
          <a:ext cx="1264374" cy="12625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A315CA-3C52-4420-831F-A0D6614EFCD9}">
      <dsp:nvSpPr>
        <dsp:cNvPr id="0" name=""/>
        <dsp:cNvSpPr/>
      </dsp:nvSpPr>
      <dsp:spPr>
        <a:xfrm>
          <a:off x="3138836" y="3527316"/>
          <a:ext cx="1264374" cy="12625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Rodinný poradce, Mgr. Anna Krchňavá</a:t>
          </a:r>
        </a:p>
      </dsp:txBody>
      <dsp:txXfrm>
        <a:off x="3175813" y="3564293"/>
        <a:ext cx="1190420" cy="1188549"/>
      </dsp:txXfrm>
    </dsp:sp>
    <dsp:sp modelId="{3BE24C09-B9B7-494C-A49A-84042DFC7D56}">
      <dsp:nvSpPr>
        <dsp:cNvPr id="0" name=""/>
        <dsp:cNvSpPr/>
      </dsp:nvSpPr>
      <dsp:spPr>
        <a:xfrm>
          <a:off x="4373110" y="3302794"/>
          <a:ext cx="1425333" cy="119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947122-20B1-47CB-AB97-3ABDA8003E55}">
      <dsp:nvSpPr>
        <dsp:cNvPr id="0" name=""/>
        <dsp:cNvSpPr/>
      </dsp:nvSpPr>
      <dsp:spPr>
        <a:xfrm>
          <a:off x="4635652" y="3552208"/>
          <a:ext cx="1425333" cy="11972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kern="1200" dirty="0"/>
            <a:t>Další odborný pracovník pro rodinné poradenství, Mgr. Jitka Chalupníková</a:t>
          </a:r>
        </a:p>
      </dsp:txBody>
      <dsp:txXfrm>
        <a:off x="4670720" y="3587276"/>
        <a:ext cx="1355197" cy="1127158"/>
      </dsp:txXfrm>
    </dsp:sp>
    <dsp:sp modelId="{C186167D-DDA1-41BC-8387-5E7876E39FCA}">
      <dsp:nvSpPr>
        <dsp:cNvPr id="0" name=""/>
        <dsp:cNvSpPr/>
      </dsp:nvSpPr>
      <dsp:spPr>
        <a:xfrm>
          <a:off x="7524340" y="3227637"/>
          <a:ext cx="1398065" cy="12516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4F9515-0002-4F8E-A181-3EF2E5C2D39A}">
      <dsp:nvSpPr>
        <dsp:cNvPr id="0" name=""/>
        <dsp:cNvSpPr/>
      </dsp:nvSpPr>
      <dsp:spPr>
        <a:xfrm>
          <a:off x="7786882" y="3477052"/>
          <a:ext cx="1398065" cy="12516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Další odborný pracovník pro rodinné poradenství </a:t>
          </a:r>
          <a:r>
            <a:rPr lang="cs-CZ" sz="1400" kern="1200" dirty="0" err="1"/>
            <a:t>Mgr.Jana</a:t>
          </a:r>
          <a:r>
            <a:rPr lang="cs-CZ" sz="1400" kern="1200" dirty="0"/>
            <a:t> </a:t>
          </a:r>
          <a:r>
            <a:rPr lang="cs-CZ" sz="1400" kern="1200" dirty="0" err="1"/>
            <a:t>Mikásková</a:t>
          </a:r>
          <a:r>
            <a:rPr lang="cs-CZ" sz="1400" kern="1200" dirty="0"/>
            <a:t>, </a:t>
          </a:r>
          <a:r>
            <a:rPr lang="cs-CZ" sz="1400" kern="1200" dirty="0" err="1"/>
            <a:t>DiS</a:t>
          </a:r>
          <a:r>
            <a:rPr lang="cs-CZ" sz="1400" kern="1200" dirty="0"/>
            <a:t>. </a:t>
          </a:r>
        </a:p>
      </dsp:txBody>
      <dsp:txXfrm>
        <a:off x="7823542" y="3513712"/>
        <a:ext cx="1324745" cy="1178350"/>
      </dsp:txXfrm>
    </dsp:sp>
    <dsp:sp modelId="{F3DFD657-F556-46A6-9989-9BCE53C203AA}">
      <dsp:nvSpPr>
        <dsp:cNvPr id="0" name=""/>
        <dsp:cNvSpPr/>
      </dsp:nvSpPr>
      <dsp:spPr>
        <a:xfrm>
          <a:off x="6828362" y="1856240"/>
          <a:ext cx="1235263" cy="11289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901534-82CC-4766-B5BA-B54AD338F412}">
      <dsp:nvSpPr>
        <dsp:cNvPr id="0" name=""/>
        <dsp:cNvSpPr/>
      </dsp:nvSpPr>
      <dsp:spPr>
        <a:xfrm>
          <a:off x="7090904" y="2105655"/>
          <a:ext cx="1235263" cy="11289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kern="1200" dirty="0"/>
            <a:t>Sociální pracovník Mgr. Jana </a:t>
          </a:r>
          <a:r>
            <a:rPr lang="cs-CZ" sz="1400" b="0" kern="1200" dirty="0" err="1"/>
            <a:t>Mikásková</a:t>
          </a:r>
          <a:r>
            <a:rPr lang="cs-CZ" sz="1400" b="0" kern="1200" dirty="0"/>
            <a:t>, </a:t>
          </a:r>
          <a:r>
            <a:rPr lang="cs-CZ" sz="1400" b="0" kern="1200" dirty="0" err="1"/>
            <a:t>DiS</a:t>
          </a:r>
          <a:r>
            <a:rPr lang="cs-CZ" sz="1400" b="0" kern="1200" dirty="0"/>
            <a:t>.</a:t>
          </a:r>
        </a:p>
      </dsp:txBody>
      <dsp:txXfrm>
        <a:off x="7123971" y="2138722"/>
        <a:ext cx="1169129" cy="1062861"/>
      </dsp:txXfrm>
    </dsp:sp>
    <dsp:sp modelId="{72E07509-ED35-412D-B523-06E0E9E4EF5E}">
      <dsp:nvSpPr>
        <dsp:cNvPr id="0" name=""/>
        <dsp:cNvSpPr/>
      </dsp:nvSpPr>
      <dsp:spPr>
        <a:xfrm>
          <a:off x="5989665" y="3254157"/>
          <a:ext cx="1393741" cy="11470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C671ED-D928-4232-B44F-FD6A35D7B8C5}">
      <dsp:nvSpPr>
        <dsp:cNvPr id="0" name=""/>
        <dsp:cNvSpPr/>
      </dsp:nvSpPr>
      <dsp:spPr>
        <a:xfrm>
          <a:off x="6252206" y="3503572"/>
          <a:ext cx="1393741" cy="11470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kern="1200" dirty="0"/>
            <a:t>Další odborný pracovník pro rodinné poradenství Ing. Tomáš </a:t>
          </a:r>
          <a:r>
            <a:rPr lang="cs-CZ" sz="1400" b="0" kern="1200" dirty="0" err="1"/>
            <a:t>Hawel</a:t>
          </a:r>
          <a:endParaRPr lang="cs-CZ" sz="1400" b="0" kern="1200" dirty="0"/>
        </a:p>
      </dsp:txBody>
      <dsp:txXfrm>
        <a:off x="6285801" y="3537167"/>
        <a:ext cx="1326551" cy="1079825"/>
      </dsp:txXfrm>
    </dsp:sp>
    <dsp:sp modelId="{015B1CC6-0DB7-43F4-AB4A-7ECCD0F3F10F}">
      <dsp:nvSpPr>
        <dsp:cNvPr id="0" name=""/>
        <dsp:cNvSpPr/>
      </dsp:nvSpPr>
      <dsp:spPr>
        <a:xfrm>
          <a:off x="9062872" y="3243684"/>
          <a:ext cx="1255915" cy="12110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C497C0-5F1C-4CD7-82C5-0941A38EEFFA}">
      <dsp:nvSpPr>
        <dsp:cNvPr id="0" name=""/>
        <dsp:cNvSpPr/>
      </dsp:nvSpPr>
      <dsp:spPr>
        <a:xfrm>
          <a:off x="9325414" y="3493099"/>
          <a:ext cx="1255915" cy="12110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kern="1200" dirty="0"/>
            <a:t>Psycholog, Mgr. Adam Stodola</a:t>
          </a:r>
        </a:p>
      </dsp:txBody>
      <dsp:txXfrm>
        <a:off x="9360883" y="3528568"/>
        <a:ext cx="1184977" cy="1140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1687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3915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1685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6942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8770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2170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324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1711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7800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6042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2213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019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2063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1019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6273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771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AA92D-7533-411A-AA23-85FCD87C39B8}" type="datetimeFigureOut">
              <a:rPr lang="cs-CZ" smtClean="0"/>
              <a:t>05.08.2026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A4D1EA3-44AD-4F61-9E62-3F70C3B7FA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156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46" r:id="rId2"/>
    <p:sldLayoutId id="2147484147" r:id="rId3"/>
    <p:sldLayoutId id="2147484148" r:id="rId4"/>
    <p:sldLayoutId id="2147484149" r:id="rId5"/>
    <p:sldLayoutId id="2147484150" r:id="rId6"/>
    <p:sldLayoutId id="2147484151" r:id="rId7"/>
    <p:sldLayoutId id="2147484152" r:id="rId8"/>
    <p:sldLayoutId id="2147484153" r:id="rId9"/>
    <p:sldLayoutId id="2147484154" r:id="rId10"/>
    <p:sldLayoutId id="2147484155" r:id="rId11"/>
    <p:sldLayoutId id="2147484156" r:id="rId12"/>
    <p:sldLayoutId id="2147484157" r:id="rId13"/>
    <p:sldLayoutId id="2147484158" r:id="rId14"/>
    <p:sldLayoutId id="2147484159" r:id="rId15"/>
    <p:sldLayoutId id="21474841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radna-vrchlabi.cz/" TargetMode="External"/><Relationship Id="rId2" Type="http://schemas.openxmlformats.org/officeDocument/2006/relationships/hyperlink" Target="mailto:cpp@poradna-vrchlabi.cz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2FDE2B-145C-42F8-89E9-F25BF07F8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6273" y="1990165"/>
            <a:ext cx="6199233" cy="708211"/>
          </a:xfrm>
        </p:spPr>
        <p:txBody>
          <a:bodyPr>
            <a:noAutofit/>
          </a:bodyPr>
          <a:lstStyle/>
          <a:p>
            <a:r>
              <a:rPr lang="cs-CZ" sz="3600" b="1" i="1" dirty="0">
                <a:solidFill>
                  <a:srgbClr val="C00000"/>
                </a:solidFill>
              </a:rPr>
              <a:t>Výroční zpráva 2025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4859F2E-2B72-4FA1-9CCB-E70AC4239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2589" y="2931459"/>
            <a:ext cx="7304826" cy="3352800"/>
          </a:xfrm>
        </p:spPr>
        <p:txBody>
          <a:bodyPr>
            <a:normAutofit/>
          </a:bodyPr>
          <a:lstStyle/>
          <a:p>
            <a:pPr algn="ctr"/>
            <a:endParaRPr lang="cs-CZ" sz="5400" b="1" i="1" dirty="0">
              <a:solidFill>
                <a:srgbClr val="C0000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3ED4632-8BEE-4E86-B664-E54EC5CF8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017" y="325934"/>
            <a:ext cx="3108960" cy="110974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A36DC52-F25C-45C9-9C9C-CDFD465FF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590" y="2931459"/>
            <a:ext cx="7304826" cy="341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873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973279-6FFE-477B-B3AE-ACE9236FF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9817485" cy="1596177"/>
          </a:xfrm>
        </p:spPr>
        <p:txBody>
          <a:bodyPr/>
          <a:lstStyle/>
          <a:p>
            <a:pPr algn="ctr"/>
            <a:r>
              <a:rPr lang="cs-CZ" dirty="0"/>
              <a:t>Obsah</a:t>
            </a:r>
          </a:p>
        </p:txBody>
      </p:sp>
      <p:graphicFrame>
        <p:nvGraphicFramePr>
          <p:cNvPr id="9" name="Zástupný symbol pro obsah 8">
            <a:extLst>
              <a:ext uri="{FF2B5EF4-FFF2-40B4-BE49-F238E27FC236}">
                <a16:creationId xmlns:a16="http://schemas.microsoft.com/office/drawing/2014/main" id="{3912AC9D-AB4B-46D5-B5EE-6DA4C8A6BED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16629084"/>
              </p:ext>
            </p:extLst>
          </p:nvPr>
        </p:nvGraphicFramePr>
        <p:xfrm>
          <a:off x="1295399" y="1691638"/>
          <a:ext cx="9073551" cy="406223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385756">
                  <a:extLst>
                    <a:ext uri="{9D8B030D-6E8A-4147-A177-3AD203B41FA5}">
                      <a16:colId xmlns:a16="http://schemas.microsoft.com/office/drawing/2014/main" val="333203168"/>
                    </a:ext>
                  </a:extLst>
                </a:gridCol>
                <a:gridCol w="2687795">
                  <a:extLst>
                    <a:ext uri="{9D8B030D-6E8A-4147-A177-3AD203B41FA5}">
                      <a16:colId xmlns:a16="http://schemas.microsoft.com/office/drawing/2014/main" val="2982428087"/>
                    </a:ext>
                  </a:extLst>
                </a:gridCol>
              </a:tblGrid>
              <a:tr h="440116">
                <a:tc>
                  <a:txBody>
                    <a:bodyPr/>
                    <a:lstStyle/>
                    <a:p>
                      <a:r>
                        <a:rPr lang="cs-CZ" b="1" dirty="0"/>
                        <a:t>Úvodní slovo ředitele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/>
                        <a:t>Str. 3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838950"/>
                  </a:ext>
                </a:extLst>
              </a:tr>
              <a:tr h="440116">
                <a:tc>
                  <a:txBody>
                    <a:bodyPr/>
                    <a:lstStyle/>
                    <a:p>
                      <a:r>
                        <a:rPr lang="cs-CZ" b="1" dirty="0"/>
                        <a:t>Základní informace o organizaci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Str. 4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48741"/>
                  </a:ext>
                </a:extLst>
              </a:tr>
              <a:tr h="440116">
                <a:tc>
                  <a:txBody>
                    <a:bodyPr/>
                    <a:lstStyle/>
                    <a:p>
                      <a:r>
                        <a:rPr lang="cs-CZ" b="1" dirty="0"/>
                        <a:t>Organizační struktura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Str. 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26894"/>
                  </a:ext>
                </a:extLst>
              </a:tr>
              <a:tr h="440116">
                <a:tc>
                  <a:txBody>
                    <a:bodyPr/>
                    <a:lstStyle/>
                    <a:p>
                      <a:r>
                        <a:rPr lang="cs-CZ" b="1" dirty="0"/>
                        <a:t>Informace o vlastní činnosti poradny, foto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Str. 6-11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656874"/>
                  </a:ext>
                </a:extLst>
              </a:tr>
              <a:tr h="386653">
                <a:tc>
                  <a:txBody>
                    <a:bodyPr/>
                    <a:lstStyle/>
                    <a:p>
                      <a:r>
                        <a:rPr lang="cs-CZ" b="1" dirty="0"/>
                        <a:t>Informace o činnosti poradny v rámci pověření SPOD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Str.12-14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629081"/>
                  </a:ext>
                </a:extLst>
              </a:tr>
              <a:tr h="440116">
                <a:tc>
                  <a:txBody>
                    <a:bodyPr/>
                    <a:lstStyle/>
                    <a:p>
                      <a:r>
                        <a:rPr lang="cs-CZ" b="1" dirty="0"/>
                        <a:t>Statistické údaje o činnosti poradny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Str.15-16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730465"/>
                  </a:ext>
                </a:extLst>
              </a:tr>
              <a:tr h="394809">
                <a:tc>
                  <a:txBody>
                    <a:bodyPr/>
                    <a:lstStyle/>
                    <a:p>
                      <a:r>
                        <a:rPr lang="cs-CZ" b="1" dirty="0"/>
                        <a:t>Dotace a dary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Str. 17-18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3358"/>
                  </a:ext>
                </a:extLst>
              </a:tr>
              <a:tr h="451606">
                <a:tc>
                  <a:txBody>
                    <a:bodyPr/>
                    <a:lstStyle/>
                    <a:p>
                      <a:r>
                        <a:rPr lang="cs-CZ" b="1" dirty="0"/>
                        <a:t>Finanční</a:t>
                      </a:r>
                      <a:r>
                        <a:rPr lang="cs-CZ" b="1" baseline="0" dirty="0"/>
                        <a:t> zpráva</a:t>
                      </a:r>
                    </a:p>
                    <a:p>
                      <a:r>
                        <a:rPr lang="cs-CZ" b="1" baseline="0" dirty="0"/>
                        <a:t>Partneři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Str. 19-22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Str. 23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850730"/>
                  </a:ext>
                </a:extLst>
              </a:tr>
              <a:tr h="440116">
                <a:tc>
                  <a:txBody>
                    <a:bodyPr/>
                    <a:lstStyle/>
                    <a:p>
                      <a:r>
                        <a:rPr lang="cs-CZ" b="1" dirty="0"/>
                        <a:t>Poděkování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Str. 24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147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007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E295DD-BAC3-4D1F-86B0-D7A676FB7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Slovo k zamyšlení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D56D74-2803-4BA4-9959-258AF33BD44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cs-CZ" sz="1200" dirty="0"/>
              <a:t>Rok 2025 nám znovu ukázal, jak důležité je mít místo, kde člověk může na chvíli zastavit, zorientovat se a nezůstávat na svou situaci sám.</a:t>
            </a:r>
            <a:br>
              <a:rPr lang="cs-CZ" sz="1200" dirty="0"/>
            </a:br>
            <a:r>
              <a:rPr lang="cs-CZ" sz="1200" dirty="0"/>
              <a:t>V době nejistoty, rychlých změn a rostoucích nároků se stále více ukazuje, že podpora, bezpečí a lidský kontakt nejsou samozřejmostí, ale potřebou.</a:t>
            </a:r>
          </a:p>
          <a:p>
            <a:r>
              <a:rPr lang="cs-CZ" sz="1200" dirty="0"/>
              <a:t>Ve službě jsme se i letos setkávali s lidmi, kteří hledali cestu z obtížných životních situací, ať už v oblasti vztahů, psychické zátěže, rodinných konfliktů nebo nejistoty spojené s běžným fungováním života. Znovu jsme si připomínali, že skutečná změna často nevzniká ve velkých gestech, ale v malých krocích, důvěře a odvaze hledat nové možnosti.</a:t>
            </a:r>
          </a:p>
          <a:p>
            <a:r>
              <a:rPr lang="cs-CZ" sz="1200" dirty="0"/>
              <a:t>Rok 2025 byl také rokem spolupráce, odborného růstu a hledání způsobů, jak službu dále rozvíjet tak, aby zůstávala dostupná, kvalitní a citlivá k potřebám lidí, kteří se na nás obracejí.</a:t>
            </a:r>
          </a:p>
        </p:txBody>
      </p:sp>
      <p:pic>
        <p:nvPicPr>
          <p:cNvPr id="15" name="Zástupný obsah 14">
            <a:extLst>
              <a:ext uri="{FF2B5EF4-FFF2-40B4-BE49-F238E27FC236}">
                <a16:creationId xmlns:a16="http://schemas.microsoft.com/office/drawing/2014/main" id="{3E1B0E43-12C3-444C-B637-CE2C054667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31" y="2160588"/>
            <a:ext cx="3881437" cy="3881437"/>
          </a:xfrm>
        </p:spPr>
      </p:pic>
    </p:spTree>
    <p:extLst>
      <p:ext uri="{BB962C8B-B14F-4D97-AF65-F5344CB8AC3E}">
        <p14:creationId xmlns:p14="http://schemas.microsoft.com/office/powerpoint/2010/main" val="3175252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69C466-1F59-4F44-B7AD-A26E5DAED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8603974" cy="1320800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Centrum psychologické podpory, z. s.</a:t>
            </a: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8BBE5472-5209-4842-A1C5-9E80316EE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930400"/>
            <a:ext cx="9020907" cy="3945468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Centrum psychologické podpory, z. s (v textu dále „CPP, z. s.“ nebo „poradna“) je nestátní nezisková organizace. </a:t>
            </a:r>
          </a:p>
          <a:p>
            <a:r>
              <a:rPr lang="cs-CZ" dirty="0">
                <a:solidFill>
                  <a:schemeClr val="tx1"/>
                </a:solidFill>
              </a:rPr>
              <a:t>IČ: 03359344.</a:t>
            </a:r>
          </a:p>
          <a:p>
            <a:r>
              <a:rPr lang="cs-CZ" dirty="0">
                <a:solidFill>
                  <a:schemeClr val="tx1"/>
                </a:solidFill>
              </a:rPr>
              <a:t>Sídlo: Horní Lánov 67, 543 41 Lánov.</a:t>
            </a:r>
          </a:p>
          <a:p>
            <a:r>
              <a:rPr lang="cs-CZ" dirty="0">
                <a:solidFill>
                  <a:schemeClr val="tx1"/>
                </a:solidFill>
              </a:rPr>
              <a:t>Provozovna: Komenského 1248, 543 01 Vrchlabí.</a:t>
            </a:r>
          </a:p>
          <a:p>
            <a:r>
              <a:rPr lang="cs-CZ" dirty="0">
                <a:solidFill>
                  <a:schemeClr val="tx1"/>
                </a:solidFill>
              </a:rPr>
              <a:t>Právní forma: zapsaný spolek, Krajským soudem Hradec Králové registrován dne 19. 9. 2014, pod spisovou značkou L 9843. </a:t>
            </a:r>
          </a:p>
          <a:p>
            <a:r>
              <a:rPr lang="cs-CZ" dirty="0">
                <a:solidFill>
                  <a:schemeClr val="tx1"/>
                </a:solidFill>
              </a:rPr>
              <a:t>Forma poskytování služeb: ambulantní.</a:t>
            </a:r>
          </a:p>
        </p:txBody>
      </p:sp>
    </p:spTree>
    <p:extLst>
      <p:ext uri="{BB962C8B-B14F-4D97-AF65-F5344CB8AC3E}">
        <p14:creationId xmlns:p14="http://schemas.microsoft.com/office/powerpoint/2010/main" val="707709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EBCF45-4B96-416E-8DF9-14DFE5F52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219266" cy="1320800"/>
          </a:xfrm>
        </p:spPr>
        <p:txBody>
          <a:bodyPr/>
          <a:lstStyle/>
          <a:p>
            <a:pPr algn="ctr"/>
            <a:r>
              <a:rPr lang="cs-CZ" dirty="0"/>
              <a:t>       Organizační struktura</a:t>
            </a: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E9A9F854-83F5-41FC-80F1-BF397ED558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7660786"/>
              </p:ext>
            </p:extLst>
          </p:nvPr>
        </p:nvGraphicFramePr>
        <p:xfrm>
          <a:off x="379563" y="1406105"/>
          <a:ext cx="11464506" cy="5236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4200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E05A37F6-D3F6-451C-9F46-7436507CA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448" y="609600"/>
            <a:ext cx="8759952" cy="1320800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Centrum psychologické podpory, z. 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BADB4A5-2ACC-4DFD-B7A5-B052DC3F46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8448" y="2160589"/>
            <a:ext cx="4584192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b="1" dirty="0">
                <a:solidFill>
                  <a:schemeClr val="tx1"/>
                </a:solidFill>
              </a:rPr>
              <a:t>Otevírací doba: </a:t>
            </a:r>
          </a:p>
          <a:p>
            <a:r>
              <a:rPr lang="cs-CZ" sz="1600" dirty="0"/>
              <a:t>Pondělí: 6:00 - 19:00</a:t>
            </a:r>
          </a:p>
          <a:p>
            <a:r>
              <a:rPr lang="cs-CZ" sz="1600" dirty="0"/>
              <a:t>Úterý:   6:00 - 19:00</a:t>
            </a:r>
          </a:p>
          <a:p>
            <a:r>
              <a:rPr lang="cs-CZ" sz="1600" dirty="0"/>
              <a:t>Středa:  6:00 - 18:00</a:t>
            </a:r>
          </a:p>
          <a:p>
            <a:r>
              <a:rPr lang="cs-CZ" sz="1600" dirty="0"/>
              <a:t>Čtvrtek: 8:00 - 18:00</a:t>
            </a:r>
          </a:p>
          <a:p>
            <a:r>
              <a:rPr lang="cs-CZ" sz="1600" dirty="0"/>
              <a:t>Pátek:    6:00 - 16:00</a:t>
            </a:r>
            <a:endParaRPr lang="cs-CZ" sz="1600" dirty="0">
              <a:solidFill>
                <a:schemeClr val="tx1"/>
              </a:solidFill>
            </a:endParaRPr>
          </a:p>
          <a:p>
            <a:r>
              <a:rPr lang="cs-CZ" sz="1600" dirty="0">
                <a:solidFill>
                  <a:schemeClr val="tx1"/>
                </a:solidFill>
              </a:rPr>
              <a:t>Služby jsou poskytovány na adrese: Komenského 1248, 543 01 Vrchlabí.</a:t>
            </a:r>
          </a:p>
          <a:p>
            <a:pPr algn="just"/>
            <a:r>
              <a:rPr lang="cs-CZ" sz="1600" dirty="0">
                <a:solidFill>
                  <a:schemeClr val="tx1"/>
                </a:solidFill>
              </a:rPr>
              <a:t>Služby poradny jsou poskytovány </a:t>
            </a:r>
            <a:r>
              <a:rPr lang="cs-CZ" sz="1600" b="1" dirty="0">
                <a:solidFill>
                  <a:schemeClr val="tx1"/>
                </a:solidFill>
              </a:rPr>
              <a:t>bezplatně. </a:t>
            </a:r>
            <a:r>
              <a:rPr lang="cs-CZ" sz="1600" dirty="0">
                <a:solidFill>
                  <a:schemeClr val="tx1"/>
                </a:solidFill>
              </a:rPr>
              <a:t>Po dohodě poskytujeme fakultativní (placené) služby.</a:t>
            </a:r>
          </a:p>
          <a:p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34CC93B8-70F6-46A0-AC30-BA53DF7AD8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82640" y="2160589"/>
            <a:ext cx="4343400" cy="3880773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Tel:  603 745 282 ředitel poradny</a:t>
            </a:r>
          </a:p>
          <a:p>
            <a:r>
              <a:rPr lang="cs-CZ" dirty="0">
                <a:solidFill>
                  <a:schemeClr val="tx1"/>
                </a:solidFill>
              </a:rPr>
              <a:t>Tel.: 603 283 743 sociální pracovník</a:t>
            </a: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Email: </a:t>
            </a:r>
            <a:r>
              <a:rPr lang="cs-CZ" b="1" dirty="0">
                <a:solidFill>
                  <a:schemeClr val="tx1"/>
                </a:solidFill>
                <a:hlinkClick r:id="rId2"/>
              </a:rPr>
              <a:t>cpp@poradna-vrchlabi.cz</a:t>
            </a:r>
            <a:endParaRPr lang="cs-CZ" b="1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Web: </a:t>
            </a:r>
            <a:r>
              <a:rPr lang="cs-CZ" b="1" dirty="0">
                <a:solidFill>
                  <a:schemeClr val="tx1"/>
                </a:solidFill>
                <a:hlinkClick r:id="rId3"/>
              </a:rPr>
              <a:t>www.poradna-vrchlabi.cz</a:t>
            </a:r>
            <a:endParaRPr lang="cs-CZ" b="1" dirty="0">
              <a:solidFill>
                <a:schemeClr val="tx1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2168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7F9F4-4BB5-47E9-BECF-51C36407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335346" cy="1320800"/>
          </a:xfrm>
        </p:spPr>
        <p:txBody>
          <a:bodyPr/>
          <a:lstStyle/>
          <a:p>
            <a:pPr algn="ctr"/>
            <a:r>
              <a:rPr lang="cs-CZ" dirty="0"/>
              <a:t>Registrace a pověření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C628591-0FEE-44D2-99CA-672512B5F44B}"/>
              </a:ext>
            </a:extLst>
          </p:cNvPr>
          <p:cNvSpPr/>
          <p:nvPr/>
        </p:nvSpPr>
        <p:spPr>
          <a:xfrm>
            <a:off x="929640" y="2279373"/>
            <a:ext cx="94468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/>
              <a:t>Jako sociální služba poskytující </a:t>
            </a:r>
            <a:r>
              <a:rPr lang="cs-CZ" b="1" dirty="0"/>
              <a:t>odborné sociální poradenství, </a:t>
            </a:r>
            <a:r>
              <a:rPr lang="cs-CZ" dirty="0"/>
              <a:t>bylo Centrum psychologické podpory,  z. s., registrováno MPSV dne 24. 10. 2014. </a:t>
            </a:r>
          </a:p>
          <a:p>
            <a:pPr algn="just"/>
            <a:r>
              <a:rPr lang="cs-CZ" dirty="0"/>
              <a:t>Služba je poskytována od 2. 1. 2015. ID služby v Registru poskytovatelů sociálních služeb: </a:t>
            </a:r>
            <a:r>
              <a:rPr lang="cs-CZ" b="1" dirty="0"/>
              <a:t>8615860</a:t>
            </a:r>
            <a:r>
              <a:rPr lang="cs-CZ" dirty="0"/>
              <a:t>.</a:t>
            </a:r>
          </a:p>
          <a:p>
            <a:pPr algn="just"/>
            <a:endParaRPr lang="cs-CZ" dirty="0"/>
          </a:p>
          <a:p>
            <a:pPr indent="0" algn="just">
              <a:spcBef>
                <a:spcPts val="0"/>
              </a:spcBef>
              <a:buNone/>
            </a:pPr>
            <a:endParaRPr lang="cs-CZ" dirty="0"/>
          </a:p>
          <a:p>
            <a:pPr indent="0" algn="just">
              <a:spcBef>
                <a:spcPts val="0"/>
              </a:spcBef>
              <a:buNone/>
            </a:pPr>
            <a:r>
              <a:rPr lang="cs-CZ" dirty="0"/>
              <a:t>Rozhodnutím Krajského úřadu Královéhradecké kraje ze dne 31. 10. 2014 je naše poradna, dle § 49 odst. 1 zákona č. 359/1999 Sb., ve spojení se zákonem                         č. 500/2004 Sb., správní řád, ve znění pozdějších předpisů, </a:t>
            </a:r>
            <a:r>
              <a:rPr lang="cs-CZ" b="1" dirty="0"/>
              <a:t>pověřena k výkonu sociálně-právní ochrany dětí</a:t>
            </a:r>
            <a:r>
              <a:rPr lang="cs-CZ" dirty="0"/>
              <a:t> v rozsahu dle § 48 téhož zákona.</a:t>
            </a:r>
          </a:p>
          <a:p>
            <a:pPr indent="0">
              <a:spcBef>
                <a:spcPts val="0"/>
              </a:spcBef>
              <a:buNone/>
            </a:pPr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714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A826D2-58DB-4783-B810-FF8996719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957" y="609600"/>
            <a:ext cx="8982323" cy="1320800"/>
          </a:xfrm>
        </p:spPr>
        <p:txBody>
          <a:bodyPr/>
          <a:lstStyle/>
          <a:p>
            <a:pPr algn="ctr"/>
            <a:r>
              <a:rPr lang="cs-CZ" dirty="0"/>
              <a:t>Cílová skupina osob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EB66F99-AEF7-4671-9B3D-C50C1E8C1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8957" y="2213113"/>
            <a:ext cx="8982323" cy="4035287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cs-CZ" dirty="0">
                <a:solidFill>
                  <a:schemeClr val="tx1"/>
                </a:solidFill>
              </a:rPr>
              <a:t>Klientem Centra psychologické podpory, z. s., může být člověk starší                 tří let, který se ocitl v nepříznivé sociální situaci pro akutní či chronickou krizi v osobním, partnerském či rodinném životě a tuto situaci nedokáže vyřešit vlastními silami ani pomocí jiných veřejně dostupných služeb. nebo je touto situací ohrožen, dále rodinám s dětmi.</a:t>
            </a:r>
          </a:p>
          <a:p>
            <a:pPr algn="just">
              <a:spcBef>
                <a:spcPts val="0"/>
              </a:spcBef>
            </a:pPr>
            <a:r>
              <a:rPr lang="cs-CZ" dirty="0">
                <a:solidFill>
                  <a:schemeClr val="tx1"/>
                </a:solidFill>
              </a:rPr>
              <a:t>Služby jsou určeny dětem od tří let a dospělým, jednotlivcům, párům i celým rodinám.</a:t>
            </a:r>
          </a:p>
          <a:p>
            <a:pPr algn="just">
              <a:spcBef>
                <a:spcPts val="0"/>
              </a:spcBef>
            </a:pPr>
            <a:r>
              <a:rPr lang="cs-CZ" dirty="0">
                <a:solidFill>
                  <a:schemeClr val="tx1"/>
                </a:solidFill>
              </a:rPr>
              <a:t>Územní vymezení: Královéhradecký kraj, přednostně </a:t>
            </a:r>
            <a:r>
              <a:rPr lang="cs-CZ" dirty="0" err="1">
                <a:solidFill>
                  <a:schemeClr val="tx1"/>
                </a:solidFill>
              </a:rPr>
              <a:t>Vrchlabsko</a:t>
            </a:r>
            <a:r>
              <a:rPr lang="cs-CZ" dirty="0">
                <a:solidFill>
                  <a:schemeClr val="tx1"/>
                </a:solidFill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cs-CZ" dirty="0">
                <a:solidFill>
                  <a:schemeClr val="tx1"/>
                </a:solidFill>
              </a:rPr>
              <a:t>Našimi klienty jsou zejména osoby s nízkou nebo žádnou podporou svých nejbližších, osoby s potížemi ve vztazích, rodiny s dětmi, osoby se špatnými životními návyky, osoby ohrožené závislostí na návykových látkách či rizikovým chováním, apod.</a:t>
            </a:r>
          </a:p>
        </p:txBody>
      </p:sp>
    </p:spTree>
    <p:extLst>
      <p:ext uri="{BB962C8B-B14F-4D97-AF65-F5344CB8AC3E}">
        <p14:creationId xmlns:p14="http://schemas.microsoft.com/office/powerpoint/2010/main" val="3224171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70CB2B-9F3A-4893-9E61-63C6B4F76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190" y="609600"/>
            <a:ext cx="9014129" cy="1320800"/>
          </a:xfrm>
        </p:spPr>
        <p:txBody>
          <a:bodyPr/>
          <a:lstStyle/>
          <a:p>
            <a:pPr algn="ctr"/>
            <a:r>
              <a:rPr lang="cs-CZ" dirty="0"/>
              <a:t>Poslání a cíle organizace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CB2730F-D93B-4287-93EB-28B3E014211D}"/>
              </a:ext>
            </a:extLst>
          </p:cNvPr>
          <p:cNvSpPr/>
          <p:nvPr/>
        </p:nvSpPr>
        <p:spPr>
          <a:xfrm>
            <a:off x="1046922" y="1930403"/>
            <a:ext cx="876819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/>
              <a:t>Posláním organizace je poskytovat dostupné, odborné, bezplatné psychologické a terapeutické poradenství lidem v nepříznivé sociální situaci, napomáhat lidem orientovat se ve své situaci a pomoci nalézt řešení obtíží k dosažení a udržení přiměřené psychické a sociální pohody, poskytovat podporu lidem v krizových  a náročných životních situacích, napomáhat harmonizaci v rodinných, partnerských a pracovněprávních vztazích, posilování rodičovských kompetencí, atd.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Základním cílem naší práce je poskytovat odborné sociální poradenství za účelem řešení nepříznivé situace či akutních problémů klienta. Počítáme se střednědobou intervencí, během které je klientovi poskytnuta podpora a doprovázení v jeho problému do té míry, kdy se klient v problému orientuje, nalezne možná řešení a má sílu je realizovat. 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Naše práce v rámci odborného sociálního poradenství nezahrnuje dlouhodobou terapii nebo resocializační a edukační činnost. </a:t>
            </a:r>
          </a:p>
          <a:p>
            <a:pPr algn="just"/>
            <a:endParaRPr lang="cs-CZ" b="1" dirty="0"/>
          </a:p>
          <a:p>
            <a:pPr algn="just"/>
            <a:r>
              <a:rPr lang="cs-CZ" dirty="0"/>
              <a:t>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01981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2DAF61-6BF5-4B1F-A6BF-2B968E995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106746" cy="1320800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Činnost poradny </a:t>
            </a:r>
            <a:endParaRPr lang="cs-CZ" dirty="0">
              <a:solidFill>
                <a:srgbClr val="0070C0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688B239-7133-4BA7-87EE-1CF6EA668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405" y="2160589"/>
            <a:ext cx="8490857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>
                <a:solidFill>
                  <a:schemeClr val="tx1"/>
                </a:solidFill>
              </a:rPr>
              <a:t>Příklady potřeb klientů: </a:t>
            </a: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Zlepšení schopnosti komunikovat, řešit konfliktní situace mezi partnery,       v rodině a řešit výchovné problémy s dětmi.</a:t>
            </a:r>
          </a:p>
          <a:p>
            <a:r>
              <a:rPr lang="cs-CZ" dirty="0">
                <a:solidFill>
                  <a:schemeClr val="tx1"/>
                </a:solidFill>
              </a:rPr>
              <a:t>Úprava kontaktu s dítětem a řešení rozvodových a rozchodových situací partnerů/rodičů.</a:t>
            </a:r>
          </a:p>
          <a:p>
            <a:r>
              <a:rPr lang="cs-CZ" dirty="0">
                <a:solidFill>
                  <a:schemeClr val="tx1"/>
                </a:solidFill>
              </a:rPr>
              <a:t>Řešení osobních krizí, ztráty smyslu a radosti ze života, zdravé sebepojetí.</a:t>
            </a:r>
          </a:p>
          <a:p>
            <a:r>
              <a:rPr lang="cs-CZ" dirty="0">
                <a:solidFill>
                  <a:schemeClr val="tx1"/>
                </a:solidFill>
              </a:rPr>
              <a:t>Pomoc při obnově kontaktu s přirozeným sociálním prostředím.</a:t>
            </a: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004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Prostory poradny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052" y="4045680"/>
            <a:ext cx="3480285" cy="2609750"/>
          </a:xfrm>
          <a:prstGeom prst="rect">
            <a:avLst/>
          </a:prstGeom>
        </p:spPr>
      </p:pic>
      <p:pic>
        <p:nvPicPr>
          <p:cNvPr id="8" name="Zástupný symbol pro obsah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0" y="1270000"/>
            <a:ext cx="3564397" cy="2665005"/>
          </a:xfr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035" y="1270000"/>
            <a:ext cx="3578596" cy="2663629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877" y="4012016"/>
            <a:ext cx="3533900" cy="264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76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3941A6-0BE2-43EA-8765-F31F5E8F8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609600"/>
            <a:ext cx="8686800" cy="1320800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Činnosti v rámci pověření k SPOD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CD202B1-1F23-40E0-972A-FF6C7982B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39" y="1269999"/>
            <a:ext cx="9052561" cy="515596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cs-CZ" sz="1500" b="1" dirty="0">
                <a:solidFill>
                  <a:schemeClr val="tx1"/>
                </a:solidFill>
              </a:rPr>
              <a:t>Rozhodnutím Krajského úřadu Královéhradeckého kraje ze dne 9. 3. 2015 je naše organizace dle ustanovení § 48 odst. 2 zákona č. 359/1999 Sb., pověřena  k výkonu sociálně-právní ochrany dětí        v rozsahu:</a:t>
            </a:r>
          </a:p>
          <a:p>
            <a:pPr marL="0" indent="0">
              <a:buNone/>
            </a:pPr>
            <a:r>
              <a:rPr lang="cs-CZ" sz="1500" b="1" dirty="0">
                <a:solidFill>
                  <a:schemeClr val="tx1"/>
                </a:solidFill>
              </a:rPr>
              <a:t>	Pomoc rodičům při řešení výchovných nebo jiných problémů souvisejících s péčí o dítě (§ 11 odst. 1 písm. a) zákona č. 359/1999 Sb.).</a:t>
            </a:r>
          </a:p>
          <a:p>
            <a:pPr marL="0" indent="0" algn="just">
              <a:buNone/>
            </a:pPr>
            <a:r>
              <a:rPr lang="cs-CZ" sz="1500" b="1" dirty="0">
                <a:solidFill>
                  <a:schemeClr val="tx1"/>
                </a:solidFill>
              </a:rPr>
              <a:t>Místo výkonu: </a:t>
            </a:r>
            <a:r>
              <a:rPr lang="cs-CZ" sz="1500" dirty="0">
                <a:solidFill>
                  <a:schemeClr val="tx1"/>
                </a:solidFill>
              </a:rPr>
              <a:t>Komenského 1248, 543 01 Vrchlabí a dále v Královéhradeckém kraji.</a:t>
            </a:r>
            <a:r>
              <a:rPr lang="cs-CZ" sz="1500" dirty="0"/>
              <a:t> Pomoc zajišťovali odborní pracovníci – psycholog a rodinní poradci, v rámci konzultací v prostorách poradny, formou rodinných, párových i individuálních jednání. Pracovníci konzultovali s rodiči, kteří byli doporučeni OSPOD s tím, aby byly řešeny jejich rodičovské vztahy – zejména jejich rodičovská komunikace a chování, jejich chování k dítěti nebo úpravy práv a povinností v rozchodové a </a:t>
            </a:r>
            <a:r>
              <a:rPr lang="cs-CZ" sz="1500" dirty="0" err="1"/>
              <a:t>porozchodové</a:t>
            </a:r>
            <a:r>
              <a:rPr lang="cs-CZ" sz="1500" dirty="0"/>
              <a:t> době.</a:t>
            </a:r>
          </a:p>
          <a:p>
            <a:pPr marL="0" indent="0" algn="just">
              <a:buNone/>
            </a:pPr>
            <a:endParaRPr lang="cs-CZ" sz="1500" dirty="0"/>
          </a:p>
          <a:p>
            <a:pPr marL="0" indent="0" algn="just">
              <a:buNone/>
            </a:pPr>
            <a:r>
              <a:rPr lang="cs-CZ" sz="1500" b="1" dirty="0">
                <a:solidFill>
                  <a:schemeClr val="tx1"/>
                </a:solidFill>
              </a:rPr>
              <a:t>	Poskytování nebo zprostředkování poradenství rodičům při výchově a vzdělávání dítěte a při péči o dítě zdravotně postižené (§ 11 odst. 1 písm. b) zákona č. 359/1999 Sb.).</a:t>
            </a:r>
          </a:p>
          <a:p>
            <a:pPr marL="0" indent="0" algn="just">
              <a:buNone/>
            </a:pPr>
            <a:r>
              <a:rPr lang="cs-CZ" sz="1500" b="1" dirty="0">
                <a:solidFill>
                  <a:schemeClr val="tx1"/>
                </a:solidFill>
              </a:rPr>
              <a:t>Místo výkonu: </a:t>
            </a:r>
            <a:r>
              <a:rPr lang="cs-CZ" sz="1500" dirty="0">
                <a:solidFill>
                  <a:schemeClr val="tx1"/>
                </a:solidFill>
              </a:rPr>
              <a:t>Komenského 1248, 543 01 Vrchlabí a dále v Královéhradeckém kraji.</a:t>
            </a:r>
            <a:r>
              <a:rPr lang="cs-CZ" sz="1500" dirty="0"/>
              <a:t> Pomoc zajišťovali odborní pracovníci – psycholog a rodinní poradci, v rámci konzultací v prostorách poradny, formou rodinných, párových i individuálních jednání. Poradenství zajišťovala především psycholožka PhDr. Březinová, která hlavně s menšími dětmi využívá terapii hrou. Poradna spolupracovala s Krizovým centrem v Hradci Králové.</a:t>
            </a:r>
            <a:endParaRPr lang="cs-CZ" sz="20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cs-CZ" sz="2000" b="1" dirty="0"/>
          </a:p>
          <a:p>
            <a:pPr marL="0" indent="0" algn="just">
              <a:buNone/>
            </a:pPr>
            <a:endParaRPr lang="cs-CZ" sz="2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cs-CZ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357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Činnosti v rámci pověření k SPOD</a:t>
            </a:r>
            <a:br>
              <a:rPr lang="cs-CZ" dirty="0"/>
            </a:br>
            <a:r>
              <a:rPr lang="cs-CZ" sz="1800" dirty="0"/>
              <a:t>pokračování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3" y="1568741"/>
            <a:ext cx="9694576" cy="447262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endParaRPr lang="cs-CZ" sz="1600" dirty="0">
              <a:solidFill>
                <a:schemeClr val="tx1"/>
              </a:solidFill>
            </a:endParaRPr>
          </a:p>
          <a:p>
            <a:pPr marL="0" indent="0" algn="just">
              <a:lnSpc>
                <a:spcPts val="2000"/>
              </a:lnSpc>
              <a:buNone/>
            </a:pPr>
            <a:r>
              <a:rPr lang="cs-CZ" sz="1600" b="1" dirty="0">
                <a:solidFill>
                  <a:schemeClr val="tx1"/>
                </a:solidFill>
              </a:rPr>
              <a:t>	</a:t>
            </a:r>
            <a:r>
              <a:rPr lang="cs-CZ" sz="1500" b="1" dirty="0">
                <a:solidFill>
                  <a:schemeClr val="tx1"/>
                </a:solidFill>
              </a:rPr>
              <a:t>Pořádání přednášek a kurzů zaměřených v rámci poradenské činnosti na řešení výchovných, sociálních a jiných problémů souvisejících s péčí o dítě a jeho výchovu (§ 11 odst. 1 písm. c) zákona č. 359/1999 Sb.). </a:t>
            </a:r>
          </a:p>
          <a:p>
            <a:pPr marL="0" indent="0" algn="just">
              <a:lnSpc>
                <a:spcPts val="2000"/>
              </a:lnSpc>
              <a:buNone/>
            </a:pPr>
            <a:r>
              <a:rPr lang="cs-CZ" sz="1500" b="1" dirty="0">
                <a:solidFill>
                  <a:schemeClr val="tx1"/>
                </a:solidFill>
              </a:rPr>
              <a:t>Místo výkonu: </a:t>
            </a:r>
            <a:r>
              <a:rPr lang="cs-CZ" sz="1500" dirty="0">
                <a:solidFill>
                  <a:schemeClr val="tx1"/>
                </a:solidFill>
              </a:rPr>
              <a:t>Komenského 1248, 543 01 Vrchlabí a dále v Královéhradeckém kraji.</a:t>
            </a:r>
            <a:r>
              <a:rPr lang="cs-CZ" sz="1500" dirty="0"/>
              <a:t> Odborní pracovníci poskytli poradenskou činnost ve spolupráci s OSPOD Vrchlabí na téma: setkání - Svépomocná skupina pro pečující a workshop Aktuální nárůst psychologických problémů u dětí a mladistvých.</a:t>
            </a:r>
          </a:p>
          <a:p>
            <a:pPr marL="0" indent="0" algn="just">
              <a:lnSpc>
                <a:spcPts val="2000"/>
              </a:lnSpc>
              <a:buNone/>
            </a:pPr>
            <a:r>
              <a:rPr lang="cs-CZ" sz="1500" b="1" dirty="0">
                <a:solidFill>
                  <a:schemeClr val="tx1"/>
                </a:solidFill>
              </a:rPr>
              <a:t>	Činnost zaměřená na ochranu dětí před škodlivými vlivy a předcházení jejich vzniku (§ 31 a 32 zákona č. 359/1999 Sb.). </a:t>
            </a:r>
          </a:p>
          <a:p>
            <a:pPr marL="0" indent="0" algn="just">
              <a:lnSpc>
                <a:spcPts val="2000"/>
              </a:lnSpc>
              <a:buNone/>
            </a:pPr>
            <a:r>
              <a:rPr lang="cs-CZ" sz="1500" b="1" dirty="0">
                <a:solidFill>
                  <a:schemeClr val="tx1"/>
                </a:solidFill>
              </a:rPr>
              <a:t>Místo výkonu: </a:t>
            </a:r>
            <a:r>
              <a:rPr lang="cs-CZ" sz="1500" dirty="0">
                <a:solidFill>
                  <a:schemeClr val="tx1"/>
                </a:solidFill>
              </a:rPr>
              <a:t>Komenského 1248, 543 01 Vrchlabí a dále v Královéhradeckém kraji.</a:t>
            </a:r>
            <a:r>
              <a:rPr lang="cs-CZ" sz="1500" dirty="0"/>
              <a:t> Preventivní pomoc zajišťovali odborní pracovníci – psycholog a rodinní poradci, v rámci konzultací v prostorách poradny, formou rodinných, párových i individuálních jednání. A to především s rodiči  a zákonnými zástupci dětí, které měly  potíže ve výchovné oblasti nebo se vlivem úmrtí rodiče složitě řešila změna jejich výchovného prostředí. 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3834597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EF9E7E-35D3-4AE4-821C-992F177EE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00224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V roce 2025 se na výkonu činností v rámci pověření SPOD podíleli: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72DC028-B7CD-4626-B086-834620F21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830039" cy="42663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1600" dirty="0"/>
          </a:p>
          <a:p>
            <a:pPr>
              <a:lnSpc>
                <a:spcPts val="1300"/>
              </a:lnSpc>
            </a:pPr>
            <a:r>
              <a:rPr lang="cs-CZ" sz="2000" dirty="0">
                <a:solidFill>
                  <a:schemeClr val="tx1"/>
                </a:solidFill>
              </a:rPr>
              <a:t>PhDr. Miroslav Novotný, ředitel, rodinný poradce. </a:t>
            </a:r>
          </a:p>
          <a:p>
            <a:pPr>
              <a:lnSpc>
                <a:spcPts val="1300"/>
              </a:lnSpc>
            </a:pPr>
            <a:r>
              <a:rPr lang="cs-CZ" sz="2000" dirty="0">
                <a:solidFill>
                  <a:schemeClr val="tx1"/>
                </a:solidFill>
              </a:rPr>
              <a:t>PhDr. Eva Březinová, psycholožka, rodinná poradkyně.</a:t>
            </a:r>
          </a:p>
          <a:p>
            <a:pPr>
              <a:lnSpc>
                <a:spcPts val="1300"/>
              </a:lnSpc>
            </a:pPr>
            <a:r>
              <a:rPr lang="cs-CZ" sz="2000" dirty="0">
                <a:solidFill>
                  <a:schemeClr val="tx1"/>
                </a:solidFill>
              </a:rPr>
              <a:t>Mgr. Jitka Chalupníková, další odborný pracovník pro rodinné poradenství.</a:t>
            </a:r>
          </a:p>
          <a:p>
            <a:pPr>
              <a:lnSpc>
                <a:spcPts val="1300"/>
              </a:lnSpc>
            </a:pPr>
            <a:r>
              <a:rPr lang="cs-CZ" sz="2000" dirty="0">
                <a:solidFill>
                  <a:schemeClr val="tx1"/>
                </a:solidFill>
              </a:rPr>
              <a:t>Mgr. Jana </a:t>
            </a:r>
            <a:r>
              <a:rPr lang="cs-CZ" sz="2000" dirty="0" err="1">
                <a:solidFill>
                  <a:schemeClr val="tx1"/>
                </a:solidFill>
              </a:rPr>
              <a:t>Mikásková</a:t>
            </a:r>
            <a:r>
              <a:rPr lang="cs-CZ" sz="2000" dirty="0">
                <a:solidFill>
                  <a:schemeClr val="tx1"/>
                </a:solidFill>
              </a:rPr>
              <a:t>, sociální pracovnice, další odborný pracovník pro rodinné poradenství.</a:t>
            </a:r>
          </a:p>
          <a:p>
            <a:pPr>
              <a:lnSpc>
                <a:spcPts val="1300"/>
              </a:lnSpc>
            </a:pPr>
            <a:r>
              <a:rPr lang="cs-CZ" sz="2000" dirty="0">
                <a:solidFill>
                  <a:schemeClr val="tx1"/>
                </a:solidFill>
              </a:rPr>
              <a:t>Mgr. Anna Krchňavá, rodinná poradkyně.</a:t>
            </a:r>
          </a:p>
          <a:p>
            <a:pPr marL="0" indent="0">
              <a:lnSpc>
                <a:spcPts val="1300"/>
              </a:lnSpc>
              <a:buNone/>
            </a:pPr>
            <a:endParaRPr lang="cs-CZ" sz="2000" dirty="0">
              <a:solidFill>
                <a:schemeClr val="tx1"/>
              </a:solidFill>
            </a:endParaRPr>
          </a:p>
          <a:p>
            <a:pPr marL="0" indent="0" algn="just">
              <a:lnSpc>
                <a:spcPts val="2300"/>
              </a:lnSpc>
              <a:buNone/>
            </a:pPr>
            <a:r>
              <a:rPr lang="cs-CZ" sz="2000" dirty="0">
                <a:solidFill>
                  <a:schemeClr val="tx1"/>
                </a:solidFill>
              </a:rPr>
              <a:t>Veškeré aktivity v rámci pověření SPOD byly vykonávány na adrese provozovny CPP, z. s., Komenského 1248, 543 01 Vrchlabí a v rámci případových konferencí na </a:t>
            </a:r>
            <a:r>
              <a:rPr lang="cs-CZ" sz="2000" dirty="0" err="1">
                <a:solidFill>
                  <a:schemeClr val="tx1"/>
                </a:solidFill>
              </a:rPr>
              <a:t>MěÚ</a:t>
            </a:r>
            <a:r>
              <a:rPr lang="cs-CZ" sz="2000" dirty="0">
                <a:solidFill>
                  <a:schemeClr val="tx1"/>
                </a:solidFill>
              </a:rPr>
              <a:t> Vrchlabí, odboru sociálním a zdravotním, na adrese  Krkonošská 8, 543 01 Vrchlabí.</a:t>
            </a:r>
          </a:p>
        </p:txBody>
      </p:sp>
    </p:spTree>
    <p:extLst>
      <p:ext uri="{BB962C8B-B14F-4D97-AF65-F5344CB8AC3E}">
        <p14:creationId xmlns:p14="http://schemas.microsoft.com/office/powerpoint/2010/main" val="243471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BBAC34-7A54-4B84-99AE-F7B7533F9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09600"/>
            <a:ext cx="8632368" cy="1320800"/>
          </a:xfrm>
        </p:spPr>
        <p:txBody>
          <a:bodyPr/>
          <a:lstStyle/>
          <a:p>
            <a:pPr algn="ctr"/>
            <a:r>
              <a:rPr lang="cs-CZ" dirty="0"/>
              <a:t>Statistika činnosti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2F54E30B-7205-4CA2-9E90-F89029E3B3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019118"/>
              </p:ext>
            </p:extLst>
          </p:nvPr>
        </p:nvGraphicFramePr>
        <p:xfrm>
          <a:off x="783770" y="1930400"/>
          <a:ext cx="8903437" cy="342019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739661">
                  <a:extLst>
                    <a:ext uri="{9D8B030D-6E8A-4147-A177-3AD203B41FA5}">
                      <a16:colId xmlns:a16="http://schemas.microsoft.com/office/drawing/2014/main" val="3441044770"/>
                    </a:ext>
                  </a:extLst>
                </a:gridCol>
                <a:gridCol w="734428">
                  <a:extLst>
                    <a:ext uri="{9D8B030D-6E8A-4147-A177-3AD203B41FA5}">
                      <a16:colId xmlns:a16="http://schemas.microsoft.com/office/drawing/2014/main" val="89777641"/>
                    </a:ext>
                  </a:extLst>
                </a:gridCol>
                <a:gridCol w="3661313">
                  <a:extLst>
                    <a:ext uri="{9D8B030D-6E8A-4147-A177-3AD203B41FA5}">
                      <a16:colId xmlns:a16="http://schemas.microsoft.com/office/drawing/2014/main" val="1394604146"/>
                    </a:ext>
                  </a:extLst>
                </a:gridCol>
                <a:gridCol w="768035">
                  <a:extLst>
                    <a:ext uri="{9D8B030D-6E8A-4147-A177-3AD203B41FA5}">
                      <a16:colId xmlns:a16="http://schemas.microsoft.com/office/drawing/2014/main" val="3999948573"/>
                    </a:ext>
                  </a:extLst>
                </a:gridCol>
              </a:tblGrid>
              <a:tr h="526152">
                <a:tc gridSpan="2">
                  <a:txBody>
                    <a:bodyPr/>
                    <a:lstStyle/>
                    <a:p>
                      <a:pPr algn="ctr"/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Vlastní činnost / úkony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cs-CZ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292545"/>
                  </a:ext>
                </a:extLst>
              </a:tr>
              <a:tr h="526152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Počet klientů celkem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Počet hodin přímé práce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5232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608695"/>
                  </a:ext>
                </a:extLst>
              </a:tr>
              <a:tr h="526152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Počet konzultací celkem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1628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Počet hodin nepřímé práce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1799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11426"/>
                  </a:ext>
                </a:extLst>
              </a:tr>
              <a:tr h="517130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Konzultace do 15ti minut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Počet hodin přímé podpory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2248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339752"/>
                  </a:ext>
                </a:extLst>
              </a:tr>
              <a:tr h="526152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Konzultace do 30ti minut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Počet odmítnutých zájemců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267778"/>
                  </a:ext>
                </a:extLst>
              </a:tr>
              <a:tr h="399229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Konzultace do 60ti minut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592010"/>
                  </a:ext>
                </a:extLst>
              </a:tr>
              <a:tr h="399229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Konzultace nad 60 minut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809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7459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07A0CC-3CB8-48AA-86F5-0603CCD44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609600"/>
            <a:ext cx="8804366" cy="1320800"/>
          </a:xfrm>
        </p:spPr>
        <p:txBody>
          <a:bodyPr/>
          <a:lstStyle/>
          <a:p>
            <a:pPr algn="ctr"/>
            <a:r>
              <a:rPr lang="cs-CZ" dirty="0"/>
              <a:t>Počty konzultací dle obcí</a:t>
            </a: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CDF652C3-4E4A-4804-8109-0B97CEA9B3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7364006"/>
              </p:ext>
            </p:extLst>
          </p:nvPr>
        </p:nvGraphicFramePr>
        <p:xfrm>
          <a:off x="666206" y="1270000"/>
          <a:ext cx="5071206" cy="450327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79559">
                  <a:extLst>
                    <a:ext uri="{9D8B030D-6E8A-4147-A177-3AD203B41FA5}">
                      <a16:colId xmlns:a16="http://schemas.microsoft.com/office/drawing/2014/main" val="176240424"/>
                    </a:ext>
                  </a:extLst>
                </a:gridCol>
                <a:gridCol w="2991647">
                  <a:extLst>
                    <a:ext uri="{9D8B030D-6E8A-4147-A177-3AD203B41FA5}">
                      <a16:colId xmlns:a16="http://schemas.microsoft.com/office/drawing/2014/main" val="1279374220"/>
                    </a:ext>
                  </a:extLst>
                </a:gridCol>
              </a:tblGrid>
              <a:tr h="523323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Město, obec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Počet konzultací celkem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3866363569"/>
                  </a:ext>
                </a:extLst>
              </a:tr>
              <a:tr h="280795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Vrchlabí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902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4155279442"/>
                  </a:ext>
                </a:extLst>
              </a:tr>
              <a:tr h="41101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Rudník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34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4239220786"/>
                  </a:ext>
                </a:extLst>
              </a:tr>
              <a:tr h="41101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Hostinné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92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408886833"/>
                  </a:ext>
                </a:extLst>
              </a:tr>
              <a:tr h="41101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Dolní Branná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56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4215837469"/>
                  </a:ext>
                </a:extLst>
              </a:tr>
              <a:tr h="41101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Lánov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133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3402817951"/>
                  </a:ext>
                </a:extLst>
              </a:tr>
              <a:tr h="41101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Dolní Lánov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48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2780180431"/>
                  </a:ext>
                </a:extLst>
              </a:tr>
              <a:tr h="41101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Špindlerův Mlýn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baseline="0" dirty="0"/>
                        <a:t>38</a:t>
                      </a:r>
                      <a:endParaRPr lang="cs-CZ" dirty="0"/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531928838"/>
                  </a:ext>
                </a:extLst>
              </a:tr>
              <a:tr h="41101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Stará</a:t>
                      </a:r>
                      <a:r>
                        <a:rPr lang="cs-CZ" baseline="0" dirty="0"/>
                        <a:t> Paka</a:t>
                      </a:r>
                      <a:endParaRPr lang="cs-CZ" dirty="0"/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38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4156139740"/>
                  </a:ext>
                </a:extLst>
              </a:tr>
              <a:tr h="41101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Klášterská</a:t>
                      </a:r>
                      <a:r>
                        <a:rPr lang="cs-CZ" baseline="0" dirty="0"/>
                        <a:t> Lhota      </a:t>
                      </a:r>
                      <a:endParaRPr lang="cs-CZ" dirty="0"/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16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01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Strážné                    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5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" name="Zástupný symbol pro obsah 3">
            <a:extLst>
              <a:ext uri="{FF2B5EF4-FFF2-40B4-BE49-F238E27FC236}">
                <a16:creationId xmlns:a16="http://schemas.microsoft.com/office/drawing/2014/main" id="{CDF652C3-4E4A-4804-8109-0B97CEA9B3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020320"/>
              </p:ext>
            </p:extLst>
          </p:nvPr>
        </p:nvGraphicFramePr>
        <p:xfrm>
          <a:off x="6152606" y="1270000"/>
          <a:ext cx="5044312" cy="450327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56247">
                  <a:extLst>
                    <a:ext uri="{9D8B030D-6E8A-4147-A177-3AD203B41FA5}">
                      <a16:colId xmlns:a16="http://schemas.microsoft.com/office/drawing/2014/main" val="176240424"/>
                    </a:ext>
                  </a:extLst>
                </a:gridCol>
                <a:gridCol w="2888065">
                  <a:extLst>
                    <a:ext uri="{9D8B030D-6E8A-4147-A177-3AD203B41FA5}">
                      <a16:colId xmlns:a16="http://schemas.microsoft.com/office/drawing/2014/main" val="1279374220"/>
                    </a:ext>
                  </a:extLst>
                </a:gridCol>
              </a:tblGrid>
              <a:tr h="504953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Město, obec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Počet konzultací celkem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3866363569"/>
                  </a:ext>
                </a:extLst>
              </a:tr>
              <a:tr h="44510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Černý</a:t>
                      </a:r>
                      <a:r>
                        <a:rPr lang="cs-CZ" baseline="0" dirty="0"/>
                        <a:t> Důl</a:t>
                      </a:r>
                      <a:endParaRPr lang="cs-CZ" dirty="0"/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0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1143974981"/>
                  </a:ext>
                </a:extLst>
              </a:tr>
              <a:tr h="44510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Čermná        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0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2604772948"/>
                  </a:ext>
                </a:extLst>
              </a:tr>
              <a:tr h="44510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Dolní Kalná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19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189501900"/>
                  </a:ext>
                </a:extLst>
              </a:tr>
              <a:tr h="432063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Kunčice nad Labem   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21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2291326684"/>
                  </a:ext>
                </a:extLst>
              </a:tr>
              <a:tr h="408326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Nová Paka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49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4245957848"/>
                  </a:ext>
                </a:extLst>
              </a:tr>
              <a:tr h="434019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Trutnov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33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2668883951"/>
                  </a:ext>
                </a:extLst>
              </a:tr>
              <a:tr h="34714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Pecka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7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3337310419"/>
                  </a:ext>
                </a:extLst>
              </a:tr>
              <a:tr h="34714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Horní</a:t>
                      </a:r>
                      <a:r>
                        <a:rPr lang="cs-CZ" baseline="0" dirty="0"/>
                        <a:t> Kalná               </a:t>
                      </a:r>
                      <a:r>
                        <a:rPr lang="cs-CZ" dirty="0"/>
                        <a:t>   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7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1203699738"/>
                  </a:ext>
                </a:extLst>
              </a:tr>
              <a:tr h="34714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Jilemnice                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77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147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Ostatní</a:t>
                      </a:r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101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875623"/>
              </p:ext>
            </p:extLst>
          </p:nvPr>
        </p:nvGraphicFramePr>
        <p:xfrm>
          <a:off x="2958737" y="5982484"/>
          <a:ext cx="6074229" cy="29572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25521">
                  <a:extLst>
                    <a:ext uri="{9D8B030D-6E8A-4147-A177-3AD203B41FA5}">
                      <a16:colId xmlns:a16="http://schemas.microsoft.com/office/drawing/2014/main" val="3875548804"/>
                    </a:ext>
                  </a:extLst>
                </a:gridCol>
                <a:gridCol w="1948708">
                  <a:extLst>
                    <a:ext uri="{9D8B030D-6E8A-4147-A177-3AD203B41FA5}">
                      <a16:colId xmlns:a16="http://schemas.microsoft.com/office/drawing/2014/main" val="2509886771"/>
                    </a:ext>
                  </a:extLst>
                </a:gridCol>
              </a:tblGrid>
              <a:tr h="295728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Celkem</a:t>
                      </a:r>
                      <a:r>
                        <a:rPr lang="cs-CZ" baseline="0" dirty="0"/>
                        <a:t> poskytnuto           1628</a:t>
                      </a:r>
                      <a:endParaRPr lang="cs-CZ" dirty="0"/>
                    </a:p>
                  </a:txBody>
                  <a:tcPr marL="81869" marR="81869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cs-CZ" dirty="0"/>
                        <a:t> konzultací</a:t>
                      </a:r>
                    </a:p>
                  </a:txBody>
                  <a:tcPr marL="81869" marR="81869" anchor="b"/>
                </a:tc>
                <a:extLst>
                  <a:ext uri="{0D108BD9-81ED-4DB2-BD59-A6C34878D82A}">
                    <a16:rowId xmlns:a16="http://schemas.microsoft.com/office/drawing/2014/main" val="2902385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1557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B9FCDB-0E12-481D-AABE-5B754D3BD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70560"/>
            <a:ext cx="8841375" cy="1045699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Celkový přehled využití dotací</a:t>
            </a: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961356"/>
              </p:ext>
            </p:extLst>
          </p:nvPr>
        </p:nvGraphicFramePr>
        <p:xfrm>
          <a:off x="1449880" y="1817075"/>
          <a:ext cx="5534608" cy="3223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5729">
                  <a:extLst>
                    <a:ext uri="{9D8B030D-6E8A-4147-A177-3AD203B41FA5}">
                      <a16:colId xmlns:a16="http://schemas.microsoft.com/office/drawing/2014/main" val="2402320621"/>
                    </a:ext>
                  </a:extLst>
                </a:gridCol>
                <a:gridCol w="1033285">
                  <a:extLst>
                    <a:ext uri="{9D8B030D-6E8A-4147-A177-3AD203B41FA5}">
                      <a16:colId xmlns:a16="http://schemas.microsoft.com/office/drawing/2014/main" val="2781721275"/>
                    </a:ext>
                  </a:extLst>
                </a:gridCol>
                <a:gridCol w="1349689">
                  <a:extLst>
                    <a:ext uri="{9D8B030D-6E8A-4147-A177-3AD203B41FA5}">
                      <a16:colId xmlns:a16="http://schemas.microsoft.com/office/drawing/2014/main" val="2782550823"/>
                    </a:ext>
                  </a:extLst>
                </a:gridCol>
                <a:gridCol w="1035905">
                  <a:extLst>
                    <a:ext uri="{9D8B030D-6E8A-4147-A177-3AD203B41FA5}">
                      <a16:colId xmlns:a16="http://schemas.microsoft.com/office/drawing/2014/main" val="472451559"/>
                    </a:ext>
                  </a:extLst>
                </a:gridCol>
              </a:tblGrid>
              <a:tr h="5856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Dotace MPSV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226" marR="75226" marT="37613" marB="37613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částka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Dotace Města Vrchlabí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226" marR="75226" marT="37613" marB="37613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>
                          <a:effectLst/>
                        </a:rPr>
                        <a:t>částka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03291716"/>
                  </a:ext>
                </a:extLst>
              </a:tr>
              <a:tr h="98404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r>
                        <a:rPr lang="cs-CZ" sz="1400" dirty="0">
                          <a:effectLst/>
                        </a:rPr>
                        <a:t>Osobní náklady               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226" marR="75226" marT="37613" marB="37613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3 374 390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Osobní náklady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226" marR="75226" marT="37613" marB="37613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79 950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69382369"/>
                  </a:ext>
                </a:extLst>
              </a:tr>
              <a:tr h="13199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>
                          <a:effectLst/>
                        </a:rPr>
                        <a:t>Provozní náklady             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>
                          <a:effectLst/>
                        </a:rPr>
                        <a:t>materiál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>
                          <a:effectLst/>
                        </a:rPr>
                        <a:t>služby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226" marR="75226" marT="37613" marB="37613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1 730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---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1 730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Provozní náklady             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materiál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služby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226" marR="75226" marT="37613" marB="37613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249 231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80 816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168 415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6585268"/>
                  </a:ext>
                </a:extLst>
              </a:tr>
              <a:tr h="33423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Celkem                            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226" marR="75226" marT="37613" marB="37613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3 376 120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Celkem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226" marR="75226" marT="37613" marB="37613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329 181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873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258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B9FCDB-0E12-481D-AABE-5B754D3BD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94944"/>
            <a:ext cx="8966141" cy="1073566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Celková finanční zpráva za rok 2025</a:t>
            </a: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703835"/>
              </p:ext>
            </p:extLst>
          </p:nvPr>
        </p:nvGraphicFramePr>
        <p:xfrm>
          <a:off x="1584107" y="1768510"/>
          <a:ext cx="8110877" cy="4374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029">
                  <a:extLst>
                    <a:ext uri="{9D8B030D-6E8A-4147-A177-3AD203B41FA5}">
                      <a16:colId xmlns:a16="http://schemas.microsoft.com/office/drawing/2014/main" val="2495949966"/>
                    </a:ext>
                  </a:extLst>
                </a:gridCol>
                <a:gridCol w="1558106">
                  <a:extLst>
                    <a:ext uri="{9D8B030D-6E8A-4147-A177-3AD203B41FA5}">
                      <a16:colId xmlns:a16="http://schemas.microsoft.com/office/drawing/2014/main" val="1694232721"/>
                    </a:ext>
                  </a:extLst>
                </a:gridCol>
                <a:gridCol w="2320801">
                  <a:extLst>
                    <a:ext uri="{9D8B030D-6E8A-4147-A177-3AD203B41FA5}">
                      <a16:colId xmlns:a16="http://schemas.microsoft.com/office/drawing/2014/main" val="2906317455"/>
                    </a:ext>
                  </a:extLst>
                </a:gridCol>
                <a:gridCol w="1641941">
                  <a:extLst>
                    <a:ext uri="{9D8B030D-6E8A-4147-A177-3AD203B41FA5}">
                      <a16:colId xmlns:a16="http://schemas.microsoft.com/office/drawing/2014/main" val="764974323"/>
                    </a:ext>
                  </a:extLst>
                </a:gridCol>
              </a:tblGrid>
              <a:tr h="556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náklady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111" marR="82111" marT="41055" marB="4105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částka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111" marR="82111" marT="41055" marB="4105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Výnosy  -</a:t>
                      </a:r>
                      <a:endParaRPr lang="cs-CZ" sz="14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111" marR="82111" marT="41055" marB="4105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>
                          <a:effectLst/>
                        </a:rPr>
                        <a:t>částka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111" marR="82111" marT="41055" marB="41055"/>
                </a:tc>
                <a:extLst>
                  <a:ext uri="{0D108BD9-81ED-4DB2-BD59-A6C34878D82A}">
                    <a16:rowId xmlns:a16="http://schemas.microsoft.com/office/drawing/2014/main" val="366098964"/>
                  </a:ext>
                </a:extLst>
              </a:tr>
              <a:tr h="38178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Osobní náklady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4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Spotřebované nákupy a služby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Spotřebované nákupy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Služby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Ostatní náklady                                                                               			                                               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Náklady celkem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111" marR="82111" marT="41055" marB="4105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4 105 303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306 363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96 926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194 822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14 615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4 411 666</a:t>
                      </a:r>
                    </a:p>
                  </a:txBody>
                  <a:tcPr marL="82111" marR="82111" marT="41055" marB="4105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Dotace MPSV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Dotace KHK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Dotace </a:t>
                      </a:r>
                      <a:r>
                        <a:rPr lang="cs-CZ" sz="1400" dirty="0" err="1">
                          <a:effectLst/>
                        </a:rPr>
                        <a:t>MěÚ</a:t>
                      </a:r>
                      <a:r>
                        <a:rPr lang="cs-CZ" sz="1400" dirty="0">
                          <a:effectLst/>
                        </a:rPr>
                        <a:t> Vrchlabí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Dotace ostatní obce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Přijaté dary</a:t>
                      </a:r>
                      <a:endParaRPr lang="cs-CZ" sz="1400" baseline="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4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Ostatní výnosy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4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Výnosy celkem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111" marR="82111" marT="41055" marB="4105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3 376 120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603 963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329 181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40 000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60 000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44 000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4 453 264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111" marR="82111" marT="41055" marB="41055"/>
                </a:tc>
                <a:extLst>
                  <a:ext uri="{0D108BD9-81ED-4DB2-BD59-A6C34878D82A}">
                    <a16:rowId xmlns:a16="http://schemas.microsoft.com/office/drawing/2014/main" val="3082638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7950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66192" y="636186"/>
            <a:ext cx="8800768" cy="1294214"/>
          </a:xfrm>
        </p:spPr>
        <p:txBody>
          <a:bodyPr/>
          <a:lstStyle/>
          <a:p>
            <a:pPr algn="ctr"/>
            <a:r>
              <a:rPr lang="cs-CZ" dirty="0"/>
              <a:t>Rozvaha</a:t>
            </a:r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270489"/>
              </p:ext>
            </p:extLst>
          </p:nvPr>
        </p:nvGraphicFramePr>
        <p:xfrm>
          <a:off x="1166192" y="1387796"/>
          <a:ext cx="7327299" cy="4756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5737">
                  <a:extLst>
                    <a:ext uri="{9D8B030D-6E8A-4147-A177-3AD203B41FA5}">
                      <a16:colId xmlns:a16="http://schemas.microsoft.com/office/drawing/2014/main" val="4179410211"/>
                    </a:ext>
                  </a:extLst>
                </a:gridCol>
                <a:gridCol w="2381562">
                  <a:extLst>
                    <a:ext uri="{9D8B030D-6E8A-4147-A177-3AD203B41FA5}">
                      <a16:colId xmlns:a16="http://schemas.microsoft.com/office/drawing/2014/main" val="1532195605"/>
                    </a:ext>
                  </a:extLst>
                </a:gridCol>
              </a:tblGrid>
              <a:tr h="292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                                                                 Aktiva a pasiva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cs-CZ" sz="10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V tis.</a:t>
                      </a: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4000892416"/>
                  </a:ext>
                </a:extLst>
              </a:tr>
              <a:tr h="27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        </a:t>
                      </a:r>
                      <a:r>
                        <a:rPr lang="cs-CZ" sz="1400" b="1" dirty="0">
                          <a:effectLst/>
                        </a:rPr>
                        <a:t>- Aktiva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cs-CZ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3075651873"/>
                  </a:ext>
                </a:extLst>
              </a:tr>
              <a:tr h="27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dlouhodobý nehmotný majetek celkem	 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726833354"/>
                  </a:ext>
                </a:extLst>
              </a:tr>
              <a:tr h="27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dlouhodobý hmotný majetek celkem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397</a:t>
                      </a: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2693712252"/>
                  </a:ext>
                </a:extLst>
              </a:tr>
              <a:tr h="27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- oprávky k dlouhodobému majetku celkem 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-397</a:t>
                      </a: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137197165"/>
                  </a:ext>
                </a:extLst>
              </a:tr>
              <a:tr h="27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krátkodobý majetek celkem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891</a:t>
                      </a: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3713702685"/>
                  </a:ext>
                </a:extLst>
              </a:tr>
              <a:tr h="27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- zásoby celkem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17</a:t>
                      </a: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179637648"/>
                  </a:ext>
                </a:extLst>
              </a:tr>
              <a:tr h="27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- krátkodobý finanční majetek celkem 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868</a:t>
                      </a: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330444990"/>
                  </a:ext>
                </a:extLst>
              </a:tr>
              <a:tr h="27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Aktiva celkem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891</a:t>
                      </a: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305028148"/>
                  </a:ext>
                </a:extLst>
              </a:tr>
              <a:tr h="2914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effectLst/>
                        </a:rPr>
                        <a:t>        - Pasiva</a:t>
                      </a:r>
                      <a:endParaRPr lang="cs-CZ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cs-CZ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524066853"/>
                  </a:ext>
                </a:extLst>
              </a:tr>
              <a:tr h="27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</a:rPr>
                        <a:t>vlastní zdroje celkem		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313</a:t>
                      </a: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1043040754"/>
                  </a:ext>
                </a:extLst>
              </a:tr>
              <a:tr h="27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>
                          <a:effectLst/>
                        </a:rPr>
                        <a:t>cizí zdroje celkem 	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578</a:t>
                      </a: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640791769"/>
                  </a:ext>
                </a:extLst>
              </a:tr>
              <a:tr h="27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>
                          <a:effectLst/>
                        </a:rPr>
                        <a:t>dlouhodobé závazky celkem		                                   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17</a:t>
                      </a: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3912059851"/>
                  </a:ext>
                </a:extLst>
              </a:tr>
              <a:tr h="27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>
                          <a:effectLst/>
                        </a:rPr>
                        <a:t>krátkodobé závazky celkem		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561</a:t>
                      </a: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389818363"/>
                  </a:ext>
                </a:extLst>
              </a:tr>
              <a:tr h="27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>
                          <a:effectLst/>
                        </a:rPr>
                        <a:t>- jiná pasiva celkem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531639384"/>
                  </a:ext>
                </a:extLst>
              </a:tr>
              <a:tr h="275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>
                          <a:effectLst/>
                        </a:rPr>
                        <a:t>Pasiva Celkem			</a:t>
                      </a:r>
                      <a:endParaRPr lang="cs-C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348" marR="79348" marT="39674" marB="3967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891</a:t>
                      </a:r>
                    </a:p>
                  </a:txBody>
                  <a:tcPr marL="79348" marR="79348" marT="39674" marB="39674"/>
                </a:tc>
                <a:extLst>
                  <a:ext uri="{0D108BD9-81ED-4DB2-BD59-A6C34878D82A}">
                    <a16:rowId xmlns:a16="http://schemas.microsoft.com/office/drawing/2014/main" val="3970237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7669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B02CAD-24E2-40F5-B3C2-4EFBC439D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894" y="609600"/>
            <a:ext cx="9683637" cy="1320800"/>
          </a:xfrm>
        </p:spPr>
        <p:txBody>
          <a:bodyPr/>
          <a:lstStyle/>
          <a:p>
            <a:pPr algn="ctr"/>
            <a:r>
              <a:rPr lang="cs-CZ" dirty="0"/>
              <a:t>Účetní závěrka - komentář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5D6B28B-C5E1-410B-A4FA-93198A599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258" y="1325461"/>
            <a:ext cx="9830273" cy="5115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b="1" dirty="0"/>
              <a:t>Zhodnocení výsledků hospodaření:</a:t>
            </a:r>
            <a:endParaRPr lang="cs-CZ" dirty="0"/>
          </a:p>
          <a:p>
            <a:pPr algn="just"/>
            <a:r>
              <a:rPr lang="cs-CZ" dirty="0"/>
              <a:t>     Organizace započala svou činnost v roce 2015. Výnosy z vlastní činnosti v roce 2025 činily Kč 44 000,-. Výnosy z dotace MPSV za rok 2025 činily Kč 3 376 120,-,  provozní dotace od města Vrchlabí Kč 329 181,-, další dotace a dary od malých obcí Kč 40 000,-celkem.</a:t>
            </a:r>
          </a:p>
          <a:p>
            <a:pPr algn="just"/>
            <a:r>
              <a:rPr lang="cs-CZ" dirty="0"/>
              <a:t>     Dotace na investice pro rok 2025 nebyly poskytnuty. </a:t>
            </a:r>
          </a:p>
          <a:p>
            <a:pPr algn="just"/>
            <a:r>
              <a:rPr lang="cs-CZ" dirty="0"/>
              <a:t>     Celkové náklady na činnost k 31. 12. 2025 činily celkem Kč 4 411 665,59, výnosy činily Kč 4 453 264,00.Hospodářský výsledek činil Kč 41 598,41.</a:t>
            </a:r>
          </a:p>
          <a:p>
            <a:pPr marL="0" lvl="0" indent="0" algn="just">
              <a:buNone/>
            </a:pPr>
            <a:r>
              <a:rPr lang="cs-CZ" b="1" dirty="0"/>
              <a:t>Investiční činnost:</a:t>
            </a:r>
            <a:endParaRPr lang="cs-CZ" dirty="0"/>
          </a:p>
          <a:p>
            <a:pPr algn="just"/>
            <a:r>
              <a:rPr lang="cs-CZ" dirty="0"/>
              <a:t>     </a:t>
            </a:r>
            <a:r>
              <a:rPr lang="pt-BR" dirty="0"/>
              <a:t>Organizace neobdržela v roce 20</a:t>
            </a:r>
            <a:r>
              <a:rPr lang="cs-CZ" dirty="0"/>
              <a:t>25  </a:t>
            </a:r>
            <a:r>
              <a:rPr lang="pt-BR" dirty="0"/>
              <a:t>žádné finanční prostředky na investice. </a:t>
            </a:r>
            <a:r>
              <a:rPr lang="cs-CZ" dirty="0"/>
              <a:t>                    </a:t>
            </a:r>
            <a:r>
              <a:rPr lang="pt-BR" dirty="0"/>
              <a:t>V období  1. 1.</a:t>
            </a:r>
            <a:r>
              <a:rPr lang="cs-CZ" dirty="0"/>
              <a:t> - </a:t>
            </a:r>
            <a:r>
              <a:rPr lang="pt-BR" dirty="0"/>
              <a:t>31. 12. </a:t>
            </a:r>
            <a:r>
              <a:rPr lang="cs-CZ" dirty="0"/>
              <a:t>2</a:t>
            </a:r>
            <a:r>
              <a:rPr lang="pt-BR" dirty="0"/>
              <a:t>0</a:t>
            </a:r>
            <a:r>
              <a:rPr lang="cs-CZ" dirty="0"/>
              <a:t>25</a:t>
            </a:r>
            <a:r>
              <a:rPr lang="pt-BR" dirty="0"/>
              <a:t> nebyly žádné investice pořízeny. </a:t>
            </a:r>
            <a:endParaRPr lang="cs-CZ" dirty="0"/>
          </a:p>
          <a:p>
            <a:pPr marL="0" lvl="0" indent="0" algn="just">
              <a:buNone/>
            </a:pPr>
            <a:r>
              <a:rPr lang="cs-CZ" b="1" dirty="0"/>
              <a:t>Pracovníci a mzdové prostředky:</a:t>
            </a:r>
            <a:endParaRPr lang="cs-CZ" dirty="0"/>
          </a:p>
          <a:p>
            <a:pPr algn="just"/>
            <a:r>
              <a:rPr lang="cs-CZ" dirty="0"/>
              <a:t>     Objem osobních nákladů k 31. 12. 2025 činil 4 105 303,00. Evidenční přepočtený počet zaměstnanců v roce 2025 činil 4,8 úvazků.</a:t>
            </a:r>
          </a:p>
          <a:p>
            <a:pPr marL="0" lvl="0" indent="0">
              <a:buNone/>
            </a:pPr>
            <a:r>
              <a:rPr lang="cs-CZ" b="1" dirty="0"/>
              <a:t>Doplňková činnost: </a:t>
            </a:r>
            <a:r>
              <a:rPr lang="cs-CZ" dirty="0"/>
              <a:t>Doplňková činnost nebyla v roce 2025 realizována. </a:t>
            </a:r>
          </a:p>
          <a:p>
            <a:pPr algn="just">
              <a:lnSpc>
                <a:spcPts val="1900"/>
              </a:lnSpc>
            </a:pPr>
            <a:endParaRPr lang="cs-CZ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812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55A5D2-B70E-426E-A6DD-03A6D6D65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216" y="609600"/>
            <a:ext cx="8778241" cy="1320800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Účetní závěrka - pokračování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AE981ED-E59A-48FB-BD7D-22080A4C4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217" y="1664677"/>
            <a:ext cx="9030454" cy="480646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pl-PL" b="1" dirty="0"/>
              <a:t>Péče o spravovaný majetek</a:t>
            </a:r>
            <a:r>
              <a:rPr lang="pl-PL" dirty="0"/>
              <a:t> </a:t>
            </a:r>
            <a:r>
              <a:rPr lang="pl-PL" b="1" dirty="0"/>
              <a:t>: </a:t>
            </a:r>
            <a:endParaRPr lang="cs-CZ" dirty="0"/>
          </a:p>
          <a:p>
            <a:pPr algn="just"/>
            <a:r>
              <a:rPr lang="cs-CZ" dirty="0"/>
              <a:t>     Ve sledovaném období byla provedena inventarizace pokladní hotovosti a zůstatků bankovních účtů k 31. 12. 2025 – zjištěné stavy souhlasily se stavy                           v účetnictví. </a:t>
            </a:r>
          </a:p>
          <a:p>
            <a:pPr marL="0" lvl="0" indent="0">
              <a:buNone/>
            </a:pPr>
            <a:r>
              <a:rPr lang="cs-CZ" b="1" dirty="0"/>
              <a:t>Závazky a pohledávky: </a:t>
            </a:r>
            <a:endParaRPr lang="cs-CZ" dirty="0"/>
          </a:p>
          <a:p>
            <a:pPr algn="just"/>
            <a:r>
              <a:rPr lang="cs-CZ" dirty="0"/>
              <a:t>     V souladu s platnými účetními předpisy bylo v roce 2025 účtováno o účtech 321 – Dodavatelé. Další závazky jsou daň z příjmu ze závislé činnosti, odvody na sociální a zdravotní pojištění, závazky vůči zaměstnancům. Žádný z uvedených závazků není po lhůtě splatnosti. </a:t>
            </a:r>
          </a:p>
          <a:p>
            <a:pPr marL="0" lvl="0" indent="0">
              <a:buNone/>
            </a:pPr>
            <a:r>
              <a:rPr lang="pl-PL" b="1" dirty="0"/>
              <a:t>Hodnocení hospodaření s dotacemi ze státního rozpočtu</a:t>
            </a:r>
            <a:r>
              <a:rPr lang="pl-PL" dirty="0"/>
              <a:t>: </a:t>
            </a:r>
            <a:endParaRPr lang="cs-CZ" dirty="0"/>
          </a:p>
          <a:p>
            <a:pPr algn="just"/>
            <a:r>
              <a:rPr lang="cs-CZ" dirty="0"/>
              <a:t>     V roce 2025 byla organizaci poskytnuta provozní dotace z prostředků MPSV ČR. Poskytnuté prostředky z dotace na provoz byly čerpány v plné výši. </a:t>
            </a:r>
          </a:p>
          <a:p>
            <a:pPr algn="just"/>
            <a:r>
              <a:rPr lang="cs-CZ" dirty="0"/>
              <a:t>     Organizaci byl poskytnut příspěvek na provoz z rozpočtu města Vrchlabí.                       Prostředky z poskytnuté dotace byly čerpány v plné výši. 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7220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1C4A94FD-4ED0-48CC-B161-906D08ACE823}"/>
              </a:ext>
            </a:extLst>
          </p:cNvPr>
          <p:cNvSpPr txBox="1"/>
          <p:nvPr/>
        </p:nvSpPr>
        <p:spPr>
          <a:xfrm>
            <a:off x="1079001" y="609601"/>
            <a:ext cx="9674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dirty="0">
                <a:solidFill>
                  <a:srgbClr val="0070C0"/>
                </a:solidFill>
              </a:rPr>
              <a:t>Partneři</a:t>
            </a:r>
          </a:p>
        </p:txBody>
      </p:sp>
      <p:pic>
        <p:nvPicPr>
          <p:cNvPr id="5" name="Zástupný symbol pro obsah 3" descr="hk-logo.jpg">
            <a:extLst>
              <a:ext uri="{FF2B5EF4-FFF2-40B4-BE49-F238E27FC236}">
                <a16:creationId xmlns:a16="http://schemas.microsoft.com/office/drawing/2014/main" id="{A60B5E35-A2FF-483F-A1B6-665554E653B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29812" y="2763318"/>
            <a:ext cx="1345851" cy="678967"/>
          </a:xfrm>
          <a:prstGeom prst="rect">
            <a:avLst/>
          </a:prstGeom>
        </p:spPr>
      </p:pic>
      <p:pic>
        <p:nvPicPr>
          <p:cNvPr id="6" name="Obrázek 5" descr="mpsv-logo.jpg">
            <a:extLst>
              <a:ext uri="{FF2B5EF4-FFF2-40B4-BE49-F238E27FC236}">
                <a16:creationId xmlns:a16="http://schemas.microsoft.com/office/drawing/2014/main" id="{22D6A68E-2DB5-48A3-9329-F260FE9B546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37226" y="3921960"/>
            <a:ext cx="798890" cy="820195"/>
          </a:xfrm>
          <a:prstGeom prst="rect">
            <a:avLst/>
          </a:prstGeom>
        </p:spPr>
      </p:pic>
      <p:pic>
        <p:nvPicPr>
          <p:cNvPr id="7" name="Obrázek 6" descr="vrchlabi-logo.jpg">
            <a:extLst>
              <a:ext uri="{FF2B5EF4-FFF2-40B4-BE49-F238E27FC236}">
                <a16:creationId xmlns:a16="http://schemas.microsoft.com/office/drawing/2014/main" id="{1A05BC08-8A80-46A4-9D67-2A27F1D165A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3522" y="2763318"/>
            <a:ext cx="773838" cy="956711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23D8D8E-FC36-4A4C-8FDF-DF749B1B3CE1}"/>
              </a:ext>
            </a:extLst>
          </p:cNvPr>
          <p:cNvSpPr txBox="1"/>
          <p:nvPr/>
        </p:nvSpPr>
        <p:spPr>
          <a:xfrm>
            <a:off x="965571" y="1618957"/>
            <a:ext cx="9958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Naše činnost byla realizována za finanční pomoci měst a obcí, MPSV a Královéhradeckého kraje.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C86119A-35CF-4BA9-A1F9-1337458713FB}"/>
              </a:ext>
            </a:extLst>
          </p:cNvPr>
          <p:cNvSpPr txBox="1"/>
          <p:nvPr/>
        </p:nvSpPr>
        <p:spPr>
          <a:xfrm>
            <a:off x="8762336" y="2746626"/>
            <a:ext cx="2500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KRÁLOVÉHRADECKÝ KRAJ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708AE946-7AD3-4516-A687-6FD90D4DF4BD}"/>
              </a:ext>
            </a:extLst>
          </p:cNvPr>
          <p:cNvSpPr txBox="1"/>
          <p:nvPr/>
        </p:nvSpPr>
        <p:spPr>
          <a:xfrm>
            <a:off x="8675663" y="3921960"/>
            <a:ext cx="2407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MINISTERSTVO PRÁCE </a:t>
            </a:r>
            <a:br>
              <a:rPr lang="cs-CZ" sz="1200" dirty="0"/>
            </a:br>
            <a:r>
              <a:rPr lang="cs-CZ" sz="1200" dirty="0"/>
              <a:t>A SOCIÁLNÍCH VĚCÍ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600B0368-B9FF-49B3-B9E3-6A4A1A7CA63D}"/>
              </a:ext>
            </a:extLst>
          </p:cNvPr>
          <p:cNvSpPr txBox="1"/>
          <p:nvPr/>
        </p:nvSpPr>
        <p:spPr>
          <a:xfrm>
            <a:off x="1866159" y="2746626"/>
            <a:ext cx="15244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MĚSTO VRCHLABÍ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9D323C4-4B66-482D-A64F-1F69D9444E96}"/>
              </a:ext>
            </a:extLst>
          </p:cNvPr>
          <p:cNvSpPr/>
          <p:nvPr/>
        </p:nvSpPr>
        <p:spPr>
          <a:xfrm>
            <a:off x="1935332" y="3964404"/>
            <a:ext cx="38280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dirty="0"/>
              <a:t>OBEC LÁNOV</a:t>
            </a:r>
          </a:p>
        </p:txBody>
      </p:sp>
      <p:pic>
        <p:nvPicPr>
          <p:cNvPr id="4" name="Picture 2" descr="Znak obce LÃ¡nov">
            <a:extLst>
              <a:ext uri="{FF2B5EF4-FFF2-40B4-BE49-F238E27FC236}">
                <a16:creationId xmlns:a16="http://schemas.microsoft.com/office/drawing/2014/main" id="{64B4FFF0-2C62-46D9-A457-A190B33D8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71" y="3964404"/>
            <a:ext cx="870471" cy="963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 descr="VÃ½sledek obrÃ¡zku pro rudnÃ­k obec, er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026" name="Picture 2" descr="VÃ½sledek obrÃ¡zku pro jilemnice er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513" y="5219004"/>
            <a:ext cx="1206115" cy="1261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Obdélník 19">
            <a:extLst>
              <a:ext uri="{FF2B5EF4-FFF2-40B4-BE49-F238E27FC236}">
                <a16:creationId xmlns:a16="http://schemas.microsoft.com/office/drawing/2014/main" id="{39D323C4-4B66-482D-A64F-1F69D9444E96}"/>
              </a:ext>
            </a:extLst>
          </p:cNvPr>
          <p:cNvSpPr/>
          <p:nvPr/>
        </p:nvSpPr>
        <p:spPr>
          <a:xfrm>
            <a:off x="4656077" y="5385674"/>
            <a:ext cx="14075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200" dirty="0"/>
              <a:t>MĚSTO JILEMNICE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39D323C4-4B66-482D-A64F-1F69D9444E96}"/>
              </a:ext>
            </a:extLst>
          </p:cNvPr>
          <p:cNvSpPr/>
          <p:nvPr/>
        </p:nvSpPr>
        <p:spPr>
          <a:xfrm>
            <a:off x="4705852" y="2746626"/>
            <a:ext cx="11942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dirty="0"/>
              <a:t>DOLNÍ BRANNÁ</a:t>
            </a:r>
          </a:p>
        </p:txBody>
      </p:sp>
      <p:pic>
        <p:nvPicPr>
          <p:cNvPr id="17" name="Obrázek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2090" y="2803844"/>
            <a:ext cx="802686" cy="875657"/>
          </a:xfrm>
          <a:prstGeom prst="rect">
            <a:avLst/>
          </a:prstGeom>
        </p:spPr>
      </p:pic>
      <p:pic>
        <p:nvPicPr>
          <p:cNvPr id="8" name="Picture 2" descr="Znak obc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735" y="5415814"/>
            <a:ext cx="809625" cy="9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ovéPole 21">
            <a:extLst>
              <a:ext uri="{FF2B5EF4-FFF2-40B4-BE49-F238E27FC236}">
                <a16:creationId xmlns:a16="http://schemas.microsoft.com/office/drawing/2014/main" id="{600B0368-B9FF-49B3-B9E3-6A4A1A7CA63D}"/>
              </a:ext>
            </a:extLst>
          </p:cNvPr>
          <p:cNvSpPr txBox="1"/>
          <p:nvPr/>
        </p:nvSpPr>
        <p:spPr>
          <a:xfrm>
            <a:off x="1847360" y="5357001"/>
            <a:ext cx="15244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HORNÍ KALNÁ</a:t>
            </a:r>
          </a:p>
        </p:txBody>
      </p:sp>
      <p:pic>
        <p:nvPicPr>
          <p:cNvPr id="1030" name="Picture 6" descr="Obec Dolní Lánov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374" y="3963124"/>
            <a:ext cx="857250" cy="9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ovéPole 22">
            <a:extLst>
              <a:ext uri="{FF2B5EF4-FFF2-40B4-BE49-F238E27FC236}">
                <a16:creationId xmlns:a16="http://schemas.microsoft.com/office/drawing/2014/main" id="{600B0368-B9FF-49B3-B9E3-6A4A1A7CA63D}"/>
              </a:ext>
            </a:extLst>
          </p:cNvPr>
          <p:cNvSpPr txBox="1"/>
          <p:nvPr/>
        </p:nvSpPr>
        <p:spPr>
          <a:xfrm flipH="1">
            <a:off x="4705852" y="3921961"/>
            <a:ext cx="1659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DOLNÍ LÁNOV</a:t>
            </a:r>
          </a:p>
        </p:txBody>
      </p:sp>
    </p:spTree>
    <p:extLst>
      <p:ext uri="{BB962C8B-B14F-4D97-AF65-F5344CB8AC3E}">
        <p14:creationId xmlns:p14="http://schemas.microsoft.com/office/powerpoint/2010/main" val="3359064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FC4132A0-F4FA-46AD-BF31-210B2874A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Poděkování</a:t>
            </a: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55E48ED2-5A95-408C-A61A-10D098A8FA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indent="0" algn="just">
              <a:spcBef>
                <a:spcPts val="0"/>
              </a:spcBef>
              <a:buNone/>
            </a:pPr>
            <a:endParaRPr lang="cs-CZ" sz="2000" dirty="0"/>
          </a:p>
          <a:p>
            <a:r>
              <a:rPr lang="cs-CZ" sz="2000" dirty="0"/>
              <a:t>Děkujeme všem klientům za důvěru a odvahu hledat řešení i v náročných obdobích života.</a:t>
            </a:r>
            <a:br>
              <a:rPr lang="cs-CZ" sz="2000" dirty="0"/>
            </a:br>
            <a:r>
              <a:rPr lang="cs-CZ" sz="2000" dirty="0"/>
              <a:t>Velké poděkování patří také obcím, Královéhradeckému kraji, Ministerstvu práce a sociálních věcí, partnerským organizacím a všem kolegům za spolupráci a podporu, díky kterým může naše služba dále fungovat a rozvíjet se.</a:t>
            </a:r>
          </a:p>
          <a:p>
            <a:r>
              <a:rPr lang="cs-CZ" sz="2000" dirty="0"/>
              <a:t>Velmi si vážíme všech, kteří společně s námi pomáhají vytvářet dostupný a bezpečný prostor pro lidi, kteří se ocitli v obtížné životní situaci.</a:t>
            </a:r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F795F735-271A-4FD9-A413-062F5776A3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31" y="2160588"/>
            <a:ext cx="3881437" cy="3881437"/>
          </a:xfrm>
        </p:spPr>
      </p:pic>
    </p:spTree>
    <p:extLst>
      <p:ext uri="{BB962C8B-B14F-4D97-AF65-F5344CB8AC3E}">
        <p14:creationId xmlns:p14="http://schemas.microsoft.com/office/powerpoint/2010/main" val="2161894258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Oranžová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4362</TotalTime>
  <Words>2279</Words>
  <Application>Microsoft Office PowerPoint</Application>
  <PresentationFormat>Širokoúhlá obrazovka</PresentationFormat>
  <Paragraphs>302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8" baseType="lpstr">
      <vt:lpstr>Arial</vt:lpstr>
      <vt:lpstr>Calibri</vt:lpstr>
      <vt:lpstr>Trebuchet MS</vt:lpstr>
      <vt:lpstr>Wingdings 3</vt:lpstr>
      <vt:lpstr>Fazeta</vt:lpstr>
      <vt:lpstr>Výroční zpráva 2025</vt:lpstr>
      <vt:lpstr>Obsah</vt:lpstr>
      <vt:lpstr>Slovo k zamyšlení</vt:lpstr>
      <vt:lpstr>Centrum psychologické podpory, z. s.</vt:lpstr>
      <vt:lpstr>       Organizační struktura</vt:lpstr>
      <vt:lpstr>Centrum psychologické podpory, z. s.</vt:lpstr>
      <vt:lpstr>Registrace a pověření</vt:lpstr>
      <vt:lpstr>Cílová skupina osob</vt:lpstr>
      <vt:lpstr>Poslání a cíle organizace</vt:lpstr>
      <vt:lpstr>Činnost poradny </vt:lpstr>
      <vt:lpstr>Prostory poradny</vt:lpstr>
      <vt:lpstr>Činnosti v rámci pověření k SPOD</vt:lpstr>
      <vt:lpstr>Činnosti v rámci pověření k SPOD pokračování</vt:lpstr>
      <vt:lpstr>V roce 2025 se na výkonu činností v rámci pověření SPOD podíleli: </vt:lpstr>
      <vt:lpstr>Statistika činnosti</vt:lpstr>
      <vt:lpstr>Počty konzultací dle obcí</vt:lpstr>
      <vt:lpstr>Celkový přehled využití dotací</vt:lpstr>
      <vt:lpstr>Celková finanční zpráva za rok 2025</vt:lpstr>
      <vt:lpstr>Rozvaha</vt:lpstr>
      <vt:lpstr>Účetní závěrka - komentář</vt:lpstr>
      <vt:lpstr>Účetní závěrka - pokračování</vt:lpstr>
      <vt:lpstr>Prezentace aplikace PowerPoint</vt:lpstr>
      <vt:lpstr>Poděkování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Centrum psychologické podpory, z.s.</dc:title>
  <dc:creator>Chalupníková;Miroslav Novotný</dc:creator>
  <cp:lastModifiedBy>Poradna7</cp:lastModifiedBy>
  <cp:revision>250</cp:revision>
  <cp:lastPrinted>2024-05-30T08:10:00Z</cp:lastPrinted>
  <dcterms:created xsi:type="dcterms:W3CDTF">2017-07-20T11:55:33Z</dcterms:created>
  <dcterms:modified xsi:type="dcterms:W3CDTF">2026-08-05T07:18:59Z</dcterms:modified>
</cp:coreProperties>
</file>